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7" r:id="rId2"/>
    <p:sldId id="277" r:id="rId3"/>
    <p:sldId id="290" r:id="rId4"/>
    <p:sldId id="292" r:id="rId5"/>
    <p:sldId id="293" r:id="rId6"/>
    <p:sldId id="294" r:id="rId7"/>
    <p:sldId id="264" r:id="rId8"/>
    <p:sldId id="296" r:id="rId9"/>
    <p:sldId id="297" r:id="rId10"/>
    <p:sldId id="258" r:id="rId11"/>
    <p:sldId id="281" r:id="rId12"/>
    <p:sldId id="282" r:id="rId13"/>
    <p:sldId id="283" r:id="rId14"/>
    <p:sldId id="284" r:id="rId15"/>
    <p:sldId id="285" r:id="rId16"/>
    <p:sldId id="286" r:id="rId17"/>
    <p:sldId id="298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1382A5"/>
    <a:srgbClr val="0033CC"/>
    <a:srgbClr val="68AD0B"/>
    <a:srgbClr val="7BCD0D"/>
    <a:srgbClr val="0000FF"/>
    <a:srgbClr val="F6F5EE"/>
    <a:srgbClr val="E9E6D7"/>
    <a:srgbClr val="D8F6F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7" d="100"/>
          <a:sy n="77" d="100"/>
        </p:scale>
        <p:origin x="-948" y="-7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59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D1F5340-C29D-4500-9B9D-B17613B51920}" type="datetimeFigureOut">
              <a:rPr lang="en-US"/>
              <a:pPr>
                <a:defRPr/>
              </a:pPr>
              <a:t>10/17/2013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A3D9CF4-99C0-4ABA-933F-E6EA0111AE4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351E868-0113-4AFB-BF61-AFCA4282C196}" type="datetimeFigureOut">
              <a:rPr lang="en-US"/>
              <a:pPr>
                <a:defRPr/>
              </a:pPr>
              <a:t>10/17/2013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n-U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6153766-B36C-48E6-9769-6A7B9A79149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GT" smtClean="0"/>
          </a:p>
        </p:txBody>
      </p:sp>
      <p:sp>
        <p:nvSpPr>
          <p:cNvPr id="19459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C9CC938-B7DC-4F6D-A073-9748FDDAC84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F6F2F-9054-4A26-A9FE-D9DAFE789E8C}" type="datetimeFigureOut">
              <a:rPr lang="en-US"/>
              <a:pPr>
                <a:defRPr/>
              </a:pPr>
              <a:t>10/17/2013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7E7B5-36E0-4801-A6AF-7D6B3F3F030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D5FF4-8506-4703-AFF3-55D6ECFF4CAA}" type="datetimeFigureOut">
              <a:rPr lang="en-US"/>
              <a:pPr>
                <a:defRPr/>
              </a:pPr>
              <a:t>10/17/2013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C27CE-D676-441A-895A-185334FD790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E2B6A-0612-492A-A8C9-FB4909732643}" type="datetimeFigureOut">
              <a:rPr lang="en-US"/>
              <a:pPr>
                <a:defRPr/>
              </a:pPr>
              <a:t>10/17/2013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F1D12-CAD5-4FD1-987D-DA239465596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2A653-4B1C-42C5-AFEF-0F29487B30FA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70B83-4E5B-4820-B844-90E762690BA3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385BD-D59D-4A06-A6F7-55EE4815DE31}" type="datetimeFigureOut">
              <a:rPr lang="en-US"/>
              <a:pPr>
                <a:defRPr/>
              </a:pPr>
              <a:t>10/17/2013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8FF62-39FD-4E2B-9DA8-AECC32B8080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2C719-5F8D-46A8-9B0D-19B943848DE0}" type="datetimeFigureOut">
              <a:rPr lang="en-US"/>
              <a:pPr>
                <a:defRPr/>
              </a:pPr>
              <a:t>10/17/2013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47BFC-3F48-4F78-8384-2BCBF93DF93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95AD4-8832-40D6-B043-259E03241EE0}" type="datetimeFigureOut">
              <a:rPr lang="en-US"/>
              <a:pPr>
                <a:defRPr/>
              </a:pPr>
              <a:t>10/17/2013</a:t>
            </a:fld>
            <a:endParaRPr lang="en-U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302D4-2573-41CD-B5DB-16693C0622B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1C015-B295-43B0-BE2E-ECA438DBD8CC}" type="datetimeFigureOut">
              <a:rPr lang="en-US"/>
              <a:pPr>
                <a:defRPr/>
              </a:pPr>
              <a:t>10/17/2013</a:t>
            </a:fld>
            <a:endParaRPr lang="en-U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7E116-1447-468A-823E-447DD845543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9DE6D-8AFC-4881-93C3-66CDB4C34B91}" type="datetimeFigureOut">
              <a:rPr lang="en-US"/>
              <a:pPr>
                <a:defRPr/>
              </a:pPr>
              <a:t>10/17/2013</a:t>
            </a:fld>
            <a:endParaRPr lang="en-U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B3A30-3A07-4DB1-8D23-EFB4D94E2AF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B865D-F2BA-4737-A4B5-272FD9FF39FF}" type="datetimeFigureOut">
              <a:rPr lang="en-US"/>
              <a:pPr>
                <a:defRPr/>
              </a:pPr>
              <a:t>10/17/2013</a:t>
            </a:fld>
            <a:endParaRPr lang="en-U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83C91-18C7-4FF4-82B7-80F52B5A149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F8592-C545-41B9-8BFB-FCC9D556A0E2}" type="datetimeFigureOut">
              <a:rPr lang="en-US"/>
              <a:pPr>
                <a:defRPr/>
              </a:pPr>
              <a:t>10/17/2013</a:t>
            </a:fld>
            <a:endParaRPr lang="en-U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6D335-33A4-420A-8998-D62FBC5CBAF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46F01-708B-4DFC-8CE3-43A7B4D268EC}" type="datetimeFigureOut">
              <a:rPr lang="en-US"/>
              <a:pPr>
                <a:defRPr/>
              </a:pPr>
              <a:t>10/17/2013</a:t>
            </a:fld>
            <a:endParaRPr lang="en-U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84259-2892-4195-9BF5-86468B14D3B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0D465AC-E8E6-470C-BB55-C1AB7CF37A20}" type="datetimeFigureOut">
              <a:rPr lang="en-US"/>
              <a:pPr>
                <a:defRPr/>
              </a:pPr>
              <a:t>10/17/2013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D3A351B-F58D-4034-9DF5-3E154860932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62" r:id="rId12"/>
    <p:sldLayoutId id="2147483663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3 Imagen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700" y="0"/>
            <a:ext cx="9118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>
            <a:spLocks noChangeArrowheads="1"/>
          </p:cNvSpPr>
          <p:nvPr/>
        </p:nvSpPr>
        <p:spPr bwMode="auto">
          <a:xfrm>
            <a:off x="1619250" y="2486025"/>
            <a:ext cx="6121400" cy="180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4400"/>
              </a:lnSpc>
            </a:pPr>
            <a:r>
              <a:rPr lang="es-MX" sz="4800" b="1">
                <a:solidFill>
                  <a:schemeClr val="bg1"/>
                </a:solidFill>
                <a:latin typeface="Calibri" pitchFamily="34" charset="0"/>
              </a:rPr>
              <a:t>SAT – Cultura Tributaria y escenarios para el proyecto NAF</a:t>
            </a:r>
            <a:endParaRPr lang="es-GT" sz="4800">
              <a:latin typeface="Calibri" pitchFamily="34" charset="0"/>
            </a:endParaRP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2411413" y="4633913"/>
            <a:ext cx="6121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MX" sz="2800">
                <a:solidFill>
                  <a:schemeClr val="bg1"/>
                </a:solidFill>
                <a:latin typeface="Calibri" pitchFamily="34" charset="0"/>
              </a:rPr>
              <a:t>Antigua Guatemala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13 Grupo"/>
          <p:cNvGrpSpPr>
            <a:grpSpLocks/>
          </p:cNvGrpSpPr>
          <p:nvPr/>
        </p:nvGrpSpPr>
        <p:grpSpPr bwMode="auto">
          <a:xfrm>
            <a:off x="1042988" y="765175"/>
            <a:ext cx="7345362" cy="522288"/>
            <a:chOff x="1043608" y="764704"/>
            <a:chExt cx="7344816" cy="523220"/>
          </a:xfrm>
        </p:grpSpPr>
        <p:sp>
          <p:nvSpPr>
            <p:cNvPr id="27659" name="1 Rectángulo"/>
            <p:cNvSpPr>
              <a:spLocks noChangeArrowheads="1"/>
            </p:cNvSpPr>
            <p:nvPr/>
          </p:nvSpPr>
          <p:spPr bwMode="auto">
            <a:xfrm>
              <a:off x="1331640" y="764704"/>
              <a:ext cx="690926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800" b="1">
                  <a:solidFill>
                    <a:srgbClr val="1382A5"/>
                  </a:solidFill>
                  <a:latin typeface="Calibri" pitchFamily="34" charset="0"/>
                </a:rPr>
                <a:t>CULTURA TRIBUTARIA PARA UNIVERSITARIOS</a:t>
              </a:r>
              <a:endParaRPr lang="es-GT" sz="2800" b="1">
                <a:solidFill>
                  <a:srgbClr val="1382A5"/>
                </a:solidFill>
                <a:latin typeface="Calibri" pitchFamily="34" charset="0"/>
              </a:endParaRPr>
            </a:p>
          </p:txBody>
        </p:sp>
        <p:cxnSp>
          <p:nvCxnSpPr>
            <p:cNvPr id="6" name="5 Conector recto"/>
            <p:cNvCxnSpPr>
              <a:stCxn id="7" idx="2"/>
            </p:cNvCxnSpPr>
            <p:nvPr/>
          </p:nvCxnSpPr>
          <p:spPr>
            <a:xfrm>
              <a:off x="1080117" y="1287924"/>
              <a:ext cx="7308307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6 Rectángulo"/>
            <p:cNvSpPr/>
            <p:nvPr/>
          </p:nvSpPr>
          <p:spPr>
            <a:xfrm>
              <a:off x="1043608" y="855353"/>
              <a:ext cx="71432" cy="432571"/>
            </a:xfrm>
            <a:prstGeom prst="rect">
              <a:avLst/>
            </a:prstGeom>
            <a:solidFill>
              <a:srgbClr val="1382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</p:grp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333500" y="1431925"/>
            <a:ext cx="65516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609600">
              <a:buFont typeface="Wingdings" pitchFamily="2" charset="2"/>
              <a:buNone/>
            </a:pPr>
            <a:r>
              <a:rPr lang="es-MX">
                <a:solidFill>
                  <a:schemeClr val="tx2"/>
                </a:solidFill>
                <a:latin typeface="Calibri" pitchFamily="34" charset="0"/>
              </a:rPr>
              <a:t>Estudiantes en inicio de su vida ciudadana, como centro de nuestras acciones en este nivel.</a:t>
            </a:r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331913" y="3160713"/>
            <a:ext cx="50800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GT" sz="2800" b="1">
                <a:solidFill>
                  <a:srgbClr val="1382A5"/>
                </a:solidFill>
                <a:latin typeface="Calibri" pitchFamily="34" charset="0"/>
              </a:rPr>
              <a:t>UNIVERSIDADES EN GUATEMALA</a:t>
            </a:r>
          </a:p>
        </p:txBody>
      </p:sp>
      <p:cxnSp>
        <p:nvCxnSpPr>
          <p:cNvPr id="12" name="11 Conector recto"/>
          <p:cNvCxnSpPr>
            <a:stCxn id="13" idx="2"/>
          </p:cNvCxnSpPr>
          <p:nvPr/>
        </p:nvCxnSpPr>
        <p:spPr>
          <a:xfrm>
            <a:off x="1079500" y="3683000"/>
            <a:ext cx="73088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1042988" y="3251200"/>
            <a:ext cx="73025" cy="431800"/>
          </a:xfrm>
          <a:prstGeom prst="rect">
            <a:avLst/>
          </a:prstGeom>
          <a:solidFill>
            <a:srgbClr val="1382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GT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370013" y="3879850"/>
            <a:ext cx="69469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ts val="18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s-GT">
                <a:solidFill>
                  <a:srgbClr val="002060"/>
                </a:solidFill>
                <a:latin typeface="Calibri" pitchFamily="34" charset="0"/>
              </a:rPr>
              <a:t>Primera Universidad Tricentenaria Universidad de San Carlos de Guatemala.</a:t>
            </a:r>
          </a:p>
        </p:txBody>
      </p:sp>
      <p:sp>
        <p:nvSpPr>
          <p:cNvPr id="3" name="2 Rectángulo"/>
          <p:cNvSpPr>
            <a:spLocks noChangeArrowheads="1"/>
          </p:cNvSpPr>
          <p:nvPr/>
        </p:nvSpPr>
        <p:spPr bwMode="auto">
          <a:xfrm>
            <a:off x="1336675" y="2152650"/>
            <a:ext cx="66913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609600">
              <a:buFont typeface="Wingdings" pitchFamily="2" charset="2"/>
              <a:buNone/>
            </a:pPr>
            <a:r>
              <a:rPr lang="es-MX">
                <a:solidFill>
                  <a:schemeClr val="tx2"/>
                </a:solidFill>
                <a:latin typeface="Calibri" pitchFamily="34" charset="0"/>
              </a:rPr>
              <a:t>Generar actitudes orientadas al cumplimiento voluntario entre futuros profesionales de diferentes carreras</a:t>
            </a:r>
          </a:p>
        </p:txBody>
      </p:sp>
      <p:sp>
        <p:nvSpPr>
          <p:cNvPr id="4" name="3 Rectángulo"/>
          <p:cNvSpPr>
            <a:spLocks noChangeArrowheads="1"/>
          </p:cNvSpPr>
          <p:nvPr/>
        </p:nvSpPr>
        <p:spPr bwMode="auto">
          <a:xfrm>
            <a:off x="1370013" y="4527550"/>
            <a:ext cx="669607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ts val="18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s-GT">
                <a:solidFill>
                  <a:srgbClr val="002060"/>
                </a:solidFill>
                <a:latin typeface="Calibri" pitchFamily="34" charset="0"/>
              </a:rPr>
              <a:t>En la actualidad 14 Universidades oficialmente aprobadas 12 de ellas funcionando.</a:t>
            </a:r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370013" y="5176838"/>
            <a:ext cx="6515100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ts val="18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s-GT">
                <a:solidFill>
                  <a:srgbClr val="002060"/>
                </a:solidFill>
                <a:latin typeface="Calibri" pitchFamily="34" charset="0"/>
              </a:rPr>
              <a:t>Atención global de 300,000 estudiantes.</a:t>
            </a:r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370013" y="5680075"/>
            <a:ext cx="663892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ts val="18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s-GT">
                <a:solidFill>
                  <a:srgbClr val="002060"/>
                </a:solidFill>
                <a:latin typeface="Calibri" pitchFamily="34" charset="0"/>
              </a:rPr>
              <a:t>Un acceso de 2 % del total de población a estudios universitarios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3" grpId="0" animBg="1"/>
      <p:bldP spid="8" grpId="0"/>
      <p:bldP spid="3" grpId="0"/>
      <p:bldP spid="4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935038" y="1568450"/>
            <a:ext cx="3654425" cy="3876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GT"/>
          </a:p>
        </p:txBody>
      </p:sp>
      <p:sp>
        <p:nvSpPr>
          <p:cNvPr id="14" name="13 Rectángulo"/>
          <p:cNvSpPr/>
          <p:nvPr/>
        </p:nvSpPr>
        <p:spPr>
          <a:xfrm>
            <a:off x="4859338" y="1568450"/>
            <a:ext cx="3654425" cy="3876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GT"/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1042988" y="1600200"/>
            <a:ext cx="3452812" cy="3989388"/>
          </a:xfrm>
        </p:spPr>
        <p:txBody>
          <a:bodyPr/>
          <a:lstStyle/>
          <a:p>
            <a:pPr>
              <a:lnSpc>
                <a:spcPts val="28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s-GT" sz="2400" smtClean="0">
                <a:solidFill>
                  <a:srgbClr val="002060"/>
                </a:solidFill>
              </a:rPr>
              <a:t>San Carlos de Guatemala.</a:t>
            </a:r>
          </a:p>
          <a:p>
            <a:pPr>
              <a:lnSpc>
                <a:spcPts val="28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s-GT" sz="2400" smtClean="0">
                <a:solidFill>
                  <a:srgbClr val="002060"/>
                </a:solidFill>
              </a:rPr>
              <a:t>Rafael Landívar.</a:t>
            </a:r>
          </a:p>
          <a:p>
            <a:pPr>
              <a:lnSpc>
                <a:spcPts val="28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s-GT" sz="2400" smtClean="0">
                <a:solidFill>
                  <a:srgbClr val="002060"/>
                </a:solidFill>
              </a:rPr>
              <a:t>Mariano Gálvez.</a:t>
            </a:r>
          </a:p>
          <a:p>
            <a:pPr>
              <a:lnSpc>
                <a:spcPts val="28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s-GT" sz="2400" smtClean="0">
                <a:solidFill>
                  <a:srgbClr val="002060"/>
                </a:solidFill>
              </a:rPr>
              <a:t>Del Valle de Guatemala.</a:t>
            </a:r>
          </a:p>
          <a:p>
            <a:pPr>
              <a:lnSpc>
                <a:spcPts val="28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s-GT" sz="2400" smtClean="0">
                <a:solidFill>
                  <a:srgbClr val="002060"/>
                </a:solidFill>
              </a:rPr>
              <a:t>Mesoamericana.</a:t>
            </a:r>
          </a:p>
          <a:p>
            <a:pPr>
              <a:lnSpc>
                <a:spcPts val="28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s-GT" sz="2400" smtClean="0">
                <a:solidFill>
                  <a:srgbClr val="002060"/>
                </a:solidFill>
              </a:rPr>
              <a:t>Francisco Marroquín.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>
          <a:xfrm>
            <a:off x="4932363" y="1600200"/>
            <a:ext cx="3754437" cy="3844925"/>
          </a:xfrm>
        </p:spPr>
        <p:txBody>
          <a:bodyPr/>
          <a:lstStyle/>
          <a:p>
            <a:pPr>
              <a:lnSpc>
                <a:spcPts val="28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s-GT" sz="2400" smtClean="0">
                <a:solidFill>
                  <a:srgbClr val="002060"/>
                </a:solidFill>
              </a:rPr>
              <a:t>Da Vinci.</a:t>
            </a:r>
          </a:p>
          <a:p>
            <a:pPr>
              <a:lnSpc>
                <a:spcPts val="28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s-GT" sz="2400" smtClean="0">
                <a:solidFill>
                  <a:srgbClr val="002060"/>
                </a:solidFill>
              </a:rPr>
              <a:t>UNIS.</a:t>
            </a:r>
          </a:p>
          <a:p>
            <a:pPr>
              <a:lnSpc>
                <a:spcPts val="28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s-GT" sz="2400" smtClean="0">
                <a:solidFill>
                  <a:srgbClr val="002060"/>
                </a:solidFill>
              </a:rPr>
              <a:t>Internaciones.</a:t>
            </a:r>
          </a:p>
          <a:p>
            <a:pPr>
              <a:lnSpc>
                <a:spcPts val="28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s-GT" sz="2400" smtClean="0">
                <a:solidFill>
                  <a:srgbClr val="002060"/>
                </a:solidFill>
              </a:rPr>
              <a:t>San Pablo.</a:t>
            </a:r>
          </a:p>
          <a:p>
            <a:pPr>
              <a:lnSpc>
                <a:spcPts val="28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s-GT" sz="2400" smtClean="0">
                <a:solidFill>
                  <a:srgbClr val="002060"/>
                </a:solidFill>
              </a:rPr>
              <a:t>Panamericana.</a:t>
            </a:r>
          </a:p>
          <a:p>
            <a:pPr>
              <a:lnSpc>
                <a:spcPts val="28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s-GT" sz="2400" smtClean="0">
                <a:solidFill>
                  <a:srgbClr val="002060"/>
                </a:solidFill>
              </a:rPr>
              <a:t>Rural.</a:t>
            </a:r>
          </a:p>
          <a:p>
            <a:pPr>
              <a:lnSpc>
                <a:spcPts val="28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s-GT" sz="2400" smtClean="0">
                <a:solidFill>
                  <a:srgbClr val="002060"/>
                </a:solidFill>
              </a:rPr>
              <a:t>Galileo - Idea</a:t>
            </a:r>
          </a:p>
          <a:p>
            <a:endParaRPr lang="es-GT" sz="2400" smtClean="0"/>
          </a:p>
        </p:txBody>
      </p:sp>
      <p:grpSp>
        <p:nvGrpSpPr>
          <p:cNvPr id="3" name="2 Grupo"/>
          <p:cNvGrpSpPr>
            <a:grpSpLocks/>
          </p:cNvGrpSpPr>
          <p:nvPr/>
        </p:nvGrpSpPr>
        <p:grpSpPr bwMode="auto">
          <a:xfrm>
            <a:off x="900113" y="836613"/>
            <a:ext cx="7343775" cy="523875"/>
            <a:chOff x="899592" y="836712"/>
            <a:chExt cx="7344816" cy="523220"/>
          </a:xfrm>
        </p:grpSpPr>
        <p:sp>
          <p:nvSpPr>
            <p:cNvPr id="28681" name="1 Rectángulo"/>
            <p:cNvSpPr>
              <a:spLocks noChangeArrowheads="1"/>
            </p:cNvSpPr>
            <p:nvPr/>
          </p:nvSpPr>
          <p:spPr bwMode="auto">
            <a:xfrm>
              <a:off x="1043608" y="836712"/>
              <a:ext cx="260577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GT" sz="2800" b="1">
                  <a:solidFill>
                    <a:srgbClr val="1382A5"/>
                  </a:solidFill>
                  <a:latin typeface="Calibri" pitchFamily="34" charset="0"/>
                </a:rPr>
                <a:t>UNIVERSIDADES</a:t>
              </a:r>
            </a:p>
          </p:txBody>
        </p:sp>
        <p:cxnSp>
          <p:nvCxnSpPr>
            <p:cNvPr id="8" name="7 Conector recto"/>
            <p:cNvCxnSpPr>
              <a:stCxn id="9" idx="2"/>
            </p:cNvCxnSpPr>
            <p:nvPr/>
          </p:nvCxnSpPr>
          <p:spPr>
            <a:xfrm>
              <a:off x="936109" y="1340906"/>
              <a:ext cx="7308299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8 Rectángulo"/>
            <p:cNvSpPr/>
            <p:nvPr/>
          </p:nvSpPr>
          <p:spPr>
            <a:xfrm>
              <a:off x="899592" y="908060"/>
              <a:ext cx="71447" cy="432846"/>
            </a:xfrm>
            <a:prstGeom prst="rect">
              <a:avLst/>
            </a:prstGeom>
            <a:solidFill>
              <a:srgbClr val="1382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</p:grpSp>
      <p:sp>
        <p:nvSpPr>
          <p:cNvPr id="10" name="9 Rectángulo redondeado"/>
          <p:cNvSpPr/>
          <p:nvPr/>
        </p:nvSpPr>
        <p:spPr>
          <a:xfrm>
            <a:off x="5003800" y="5551488"/>
            <a:ext cx="3384550" cy="325437"/>
          </a:xfrm>
          <a:prstGeom prst="roundRect">
            <a:avLst>
              <a:gd name="adj" fmla="val 8120"/>
            </a:avLst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GT"/>
          </a:p>
        </p:txBody>
      </p:sp>
      <p:sp>
        <p:nvSpPr>
          <p:cNvPr id="11" name="10 CuadroTexto"/>
          <p:cNvSpPr txBox="1">
            <a:spLocks noChangeArrowheads="1"/>
          </p:cNvSpPr>
          <p:nvPr/>
        </p:nvSpPr>
        <p:spPr bwMode="auto">
          <a:xfrm>
            <a:off x="5003800" y="5551488"/>
            <a:ext cx="3097213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ts val="1800"/>
              </a:lnSpc>
            </a:pPr>
            <a:r>
              <a:rPr lang="es-GT">
                <a:solidFill>
                  <a:schemeClr val="bg1"/>
                </a:solidFill>
                <a:latin typeface="Calibri" pitchFamily="34" charset="0"/>
              </a:rPr>
              <a:t>Información de Universidades</a:t>
            </a:r>
          </a:p>
        </p:txBody>
      </p:sp>
      <p:sp>
        <p:nvSpPr>
          <p:cNvPr id="12" name="11 Cheurón">
            <a:hlinkClick r:id="rId2" action="ppaction://hlinksldjump"/>
          </p:cNvPr>
          <p:cNvSpPr/>
          <p:nvPr/>
        </p:nvSpPr>
        <p:spPr>
          <a:xfrm>
            <a:off x="8218488" y="5576888"/>
            <a:ext cx="314325" cy="273050"/>
          </a:xfrm>
          <a:prstGeom prst="chevron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GT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5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5" grpId="0" uiExpand="1" build="p"/>
      <p:bldP spid="6" grpId="0" uiExpand="1" build="p"/>
      <p:bldP spid="10" grpId="0" animBg="1"/>
      <p:bldP spid="11" grpId="0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14 Marcador de contenido"/>
          <p:cNvGraphicFramePr>
            <a:graphicFrameLocks noGrp="1"/>
          </p:cNvGraphicFramePr>
          <p:nvPr>
            <p:ph idx="1"/>
          </p:nvPr>
        </p:nvGraphicFramePr>
        <p:xfrm>
          <a:off x="971550" y="1484313"/>
          <a:ext cx="7345363" cy="4138612"/>
        </p:xfrm>
        <a:graphic>
          <a:graphicData uri="http://schemas.openxmlformats.org/drawingml/2006/table">
            <a:tbl>
              <a:tblPr/>
              <a:tblGrid>
                <a:gridCol w="3672408"/>
                <a:gridCol w="3672408"/>
              </a:tblGrid>
              <a:tr h="178513">
                <a:tc gridSpan="2"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6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Preguntas sobre estudiantes y carrera</a:t>
                      </a:r>
                      <a:endParaRPr lang="es-GT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0B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1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3586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Perfil de los estudiantes: se refiere a si solo estudian o tienen otras actividades. </a:t>
                      </a:r>
                      <a:endParaRPr lang="es-GT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Licenciatura</a:t>
                      </a:r>
                      <a:endParaRPr lang="es-GT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Maestría</a:t>
                      </a:r>
                      <a:endParaRPr lang="es-GT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En ambos casos, trabajadores que estudian</a:t>
                      </a:r>
                      <a:endParaRPr lang="es-GT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51044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Edades </a:t>
                      </a:r>
                      <a:endParaRPr lang="es-GT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Por la naturaleza de los programas, (existe uno por madurez), las edades tienen un rango entre 19 y 45 años para las licenciaturas</a:t>
                      </a:r>
                      <a:endParaRPr lang="es-GT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Y de 30 a 45 años para las Maestrías.</a:t>
                      </a:r>
                      <a:endParaRPr lang="es-GT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46560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Condición económica</a:t>
                      </a:r>
                      <a:endParaRPr lang="es-GT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Media</a:t>
                      </a:r>
                      <a:endParaRPr lang="es-GT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00834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Cantidad de temas Fiscales incluidos en las carreras</a:t>
                      </a:r>
                      <a:endParaRPr lang="es-GT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Máximo de cuatro en Auditoría, promedio de 2 para las otras carreras, ninguno en Mercadeo.</a:t>
                      </a:r>
                      <a:endParaRPr lang="es-GT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03586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Distribución geográfica de las sedes</a:t>
                      </a:r>
                      <a:endParaRPr lang="es-GT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90 sedes en todo el País, 25 de ellas con carreras de Auditoría o Administración de empresas.</a:t>
                      </a:r>
                      <a:endParaRPr lang="es-GT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46560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Días y horas de estudio de estas carreras</a:t>
                      </a:r>
                      <a:endParaRPr lang="es-GT" sz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Sábado de 7:00 a 14:00 horas</a:t>
                      </a:r>
                      <a:endParaRPr lang="es-GT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97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GT">
              <a:cs typeface="Arial" charset="0"/>
            </a:endParaRPr>
          </a:p>
        </p:txBody>
      </p:sp>
      <p:grpSp>
        <p:nvGrpSpPr>
          <p:cNvPr id="2" name="1 Grupo"/>
          <p:cNvGrpSpPr>
            <a:grpSpLocks/>
          </p:cNvGrpSpPr>
          <p:nvPr/>
        </p:nvGrpSpPr>
        <p:grpSpPr bwMode="auto">
          <a:xfrm>
            <a:off x="900113" y="817563"/>
            <a:ext cx="7343775" cy="523875"/>
            <a:chOff x="899592" y="817548"/>
            <a:chExt cx="7344816" cy="523220"/>
          </a:xfrm>
        </p:grpSpPr>
        <p:sp>
          <p:nvSpPr>
            <p:cNvPr id="29725" name="2 Rectángulo"/>
            <p:cNvSpPr>
              <a:spLocks noChangeArrowheads="1"/>
            </p:cNvSpPr>
            <p:nvPr/>
          </p:nvSpPr>
          <p:spPr bwMode="auto">
            <a:xfrm>
              <a:off x="1187624" y="817548"/>
              <a:ext cx="483715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GT" sz="2800" b="1">
                  <a:solidFill>
                    <a:srgbClr val="68AD0B"/>
                  </a:solidFill>
                  <a:latin typeface="Calibri" pitchFamily="34" charset="0"/>
                </a:rPr>
                <a:t>UNIVERSIDAD PANAMERICANA</a:t>
              </a:r>
            </a:p>
          </p:txBody>
        </p:sp>
        <p:cxnSp>
          <p:nvCxnSpPr>
            <p:cNvPr id="8" name="7 Conector recto"/>
            <p:cNvCxnSpPr>
              <a:stCxn id="9" idx="2"/>
            </p:cNvCxnSpPr>
            <p:nvPr/>
          </p:nvCxnSpPr>
          <p:spPr>
            <a:xfrm>
              <a:off x="936109" y="1340768"/>
              <a:ext cx="7308299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8 Rectángulo"/>
            <p:cNvSpPr/>
            <p:nvPr/>
          </p:nvSpPr>
          <p:spPr>
            <a:xfrm>
              <a:off x="899592" y="909508"/>
              <a:ext cx="71447" cy="431260"/>
            </a:xfrm>
            <a:prstGeom prst="rect">
              <a:avLst/>
            </a:prstGeom>
            <a:solidFill>
              <a:srgbClr val="1382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</p:grpSp>
      <p:sp>
        <p:nvSpPr>
          <p:cNvPr id="4" name="3 Rectángulo"/>
          <p:cNvSpPr/>
          <p:nvPr/>
        </p:nvSpPr>
        <p:spPr>
          <a:xfrm>
            <a:off x="971550" y="5614988"/>
            <a:ext cx="7345363" cy="46037"/>
          </a:xfrm>
          <a:prstGeom prst="rect">
            <a:avLst/>
          </a:prstGeom>
          <a:solidFill>
            <a:srgbClr val="1382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GT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14 Marcador de contenido"/>
          <p:cNvGraphicFramePr>
            <a:graphicFrameLocks noGrp="1"/>
          </p:cNvGraphicFramePr>
          <p:nvPr>
            <p:ph idx="1"/>
          </p:nvPr>
        </p:nvGraphicFramePr>
        <p:xfrm>
          <a:off x="1116013" y="1341438"/>
          <a:ext cx="7272337" cy="4783137"/>
        </p:xfrm>
        <a:graphic>
          <a:graphicData uri="http://schemas.openxmlformats.org/drawingml/2006/table">
            <a:tbl>
              <a:tblPr/>
              <a:tblGrid>
                <a:gridCol w="2808312"/>
                <a:gridCol w="4464496"/>
              </a:tblGrid>
              <a:tr h="15894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6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Preguntas sobre estudiantes y carrera</a:t>
                      </a:r>
                      <a:endParaRPr lang="es-GT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0B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1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9357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Perfil de los estudiantes: se refiere a si solo estudian o tienen otras actividades. </a:t>
                      </a:r>
                    </a:p>
                    <a:p>
                      <a:pPr marL="228600" lvl="0" indent="-3429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Licenciatura</a:t>
                      </a:r>
                    </a:p>
                    <a:p>
                      <a:pPr marL="228600" lvl="0" indent="-3429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Maestría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Solo trabajan Licenciaturas, hay Maestría.</a:t>
                      </a: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Perfil:    Trabajan y estudian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9678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Edades 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El rango para la Licenciatura es de 20 a 25 años.</a:t>
                      </a: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En Maestría de 28 a 40 años de edad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9678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Condición económica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Clase Media</a:t>
                      </a: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Clase Media Alta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139035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Cantidad de temas Fiscales incluidos en las carreras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En las licenciaturas se llevan 3 años de área común pero sacando un estimado, determinan que mínimo son 3 cursos.   </a:t>
                      </a: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licenciatura que se llama Empresas Públicas puede tener más de 6 cursos.</a:t>
                      </a: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En Maestría más de 5 cursos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9678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Distribución geográfica de las sedes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 cuenta con 60 sedes en los departamentos más grandes del país.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49196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Días y horas de estudio de estas carreras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En la Sede Central el horario es am y pm de lunes a viernes y sábados </a:t>
                      </a: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En los departamentos puede ser sábados y domingos, dependiendo de la sede.</a:t>
                      </a: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Igualmente Maestría se imparte en plan sábado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0746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s-GT" sz="11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es-GT" sz="11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r>
              <a:rPr lang="es-GT" sz="11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es-GT" sz="11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endParaRPr lang="es-GT">
              <a:cs typeface="Arial" charset="0"/>
            </a:endParaRPr>
          </a:p>
        </p:txBody>
      </p:sp>
      <p:grpSp>
        <p:nvGrpSpPr>
          <p:cNvPr id="3" name="2 Grupo"/>
          <p:cNvGrpSpPr>
            <a:grpSpLocks/>
          </p:cNvGrpSpPr>
          <p:nvPr/>
        </p:nvGrpSpPr>
        <p:grpSpPr bwMode="auto">
          <a:xfrm>
            <a:off x="1042988" y="673100"/>
            <a:ext cx="7345362" cy="523875"/>
            <a:chOff x="1043608" y="673532"/>
            <a:chExt cx="7344816" cy="523220"/>
          </a:xfrm>
        </p:grpSpPr>
        <p:cxnSp>
          <p:nvCxnSpPr>
            <p:cNvPr id="7" name="6 Conector recto"/>
            <p:cNvCxnSpPr>
              <a:stCxn id="8" idx="2"/>
            </p:cNvCxnSpPr>
            <p:nvPr/>
          </p:nvCxnSpPr>
          <p:spPr>
            <a:xfrm>
              <a:off x="1080117" y="1169799"/>
              <a:ext cx="7308307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7 Rectángulo"/>
            <p:cNvSpPr/>
            <p:nvPr/>
          </p:nvSpPr>
          <p:spPr>
            <a:xfrm>
              <a:off x="1043608" y="736953"/>
              <a:ext cx="71432" cy="432846"/>
            </a:xfrm>
            <a:prstGeom prst="rect">
              <a:avLst/>
            </a:prstGeom>
            <a:solidFill>
              <a:srgbClr val="1382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  <p:sp>
          <p:nvSpPr>
            <p:cNvPr id="30751" name="1 Rectángulo"/>
            <p:cNvSpPr>
              <a:spLocks noChangeArrowheads="1"/>
            </p:cNvSpPr>
            <p:nvPr/>
          </p:nvSpPr>
          <p:spPr bwMode="auto">
            <a:xfrm>
              <a:off x="1105710" y="673532"/>
              <a:ext cx="458971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GT" sz="2800" b="1">
                  <a:solidFill>
                    <a:srgbClr val="68AD0B"/>
                  </a:solidFill>
                  <a:latin typeface="Calibri" pitchFamily="34" charset="0"/>
                </a:rPr>
                <a:t>UNIVERSIDAD GALILEO - IDEA</a:t>
              </a:r>
            </a:p>
          </p:txBody>
        </p:sp>
      </p:grpSp>
      <p:sp>
        <p:nvSpPr>
          <p:cNvPr id="10" name="9 Rectángulo"/>
          <p:cNvSpPr/>
          <p:nvPr/>
        </p:nvSpPr>
        <p:spPr>
          <a:xfrm>
            <a:off x="1116013" y="6165850"/>
            <a:ext cx="7272337" cy="44450"/>
          </a:xfrm>
          <a:prstGeom prst="rect">
            <a:avLst/>
          </a:prstGeom>
          <a:solidFill>
            <a:srgbClr val="1382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GT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1258888" y="1557338"/>
          <a:ext cx="7058025" cy="4075112"/>
        </p:xfrm>
        <a:graphic>
          <a:graphicData uri="http://schemas.openxmlformats.org/drawingml/2006/table">
            <a:tbl>
              <a:tblPr/>
              <a:tblGrid>
                <a:gridCol w="3528393"/>
                <a:gridCol w="3528393"/>
              </a:tblGrid>
              <a:tr h="23720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6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Preguntas sobre estudiantes y carrera</a:t>
                      </a:r>
                      <a:endParaRPr lang="es-GT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0B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1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8812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Perfil de los estudiantes: se refiere a si solo estudian o tienen otras actividades. </a:t>
                      </a:r>
                    </a:p>
                    <a:p>
                      <a:pPr marL="228600" lvl="0" indent="-3429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Licenciatura</a:t>
                      </a:r>
                    </a:p>
                    <a:p>
                      <a:pPr marL="228600" lvl="0" indent="-3429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Maestría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Estudian y trabajan</a:t>
                      </a: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Las carreras son Auditoria, Comercio Internacional, Contabilidad en Normas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74405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Edades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20 a 25 años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74405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Condición económica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Media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11608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Cantidad de temas Fiscales incluidos en las carreras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Entre 4 y 6 cursos dependiendo de la carrera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74405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Distribución geográfica de las sedes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22 Sedes, en los departamentos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11608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Días y horas de estudio de estas carreras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Plan diario solo en las noches de 6:00 pm a 9:00 pm</a:t>
                      </a: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Y Plan sábado de 7am a 4p.m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1258888" y="5661025"/>
            <a:ext cx="7058025" cy="53975"/>
          </a:xfrm>
          <a:prstGeom prst="rect">
            <a:avLst/>
          </a:prstGeom>
          <a:solidFill>
            <a:srgbClr val="1382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GT"/>
          </a:p>
        </p:txBody>
      </p:sp>
      <p:grpSp>
        <p:nvGrpSpPr>
          <p:cNvPr id="2" name="1 Grupo"/>
          <p:cNvGrpSpPr>
            <a:grpSpLocks/>
          </p:cNvGrpSpPr>
          <p:nvPr/>
        </p:nvGrpSpPr>
        <p:grpSpPr bwMode="auto">
          <a:xfrm>
            <a:off x="1258888" y="889000"/>
            <a:ext cx="7058025" cy="523875"/>
            <a:chOff x="1259632" y="889556"/>
            <a:chExt cx="7056784" cy="523220"/>
          </a:xfrm>
        </p:grpSpPr>
        <p:sp>
          <p:nvSpPr>
            <p:cNvPr id="31771" name="2 Rectángulo"/>
            <p:cNvSpPr>
              <a:spLocks noChangeArrowheads="1"/>
            </p:cNvSpPr>
            <p:nvPr/>
          </p:nvSpPr>
          <p:spPr bwMode="auto">
            <a:xfrm>
              <a:off x="1360829" y="889556"/>
              <a:ext cx="508337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GT" sz="2800" b="1">
                  <a:solidFill>
                    <a:srgbClr val="68AD0B"/>
                  </a:solidFill>
                  <a:latin typeface="Calibri" pitchFamily="34" charset="0"/>
                </a:rPr>
                <a:t>UNIVERSIDAD MARIANO GÁLVEZ</a:t>
              </a:r>
            </a:p>
          </p:txBody>
        </p:sp>
        <p:cxnSp>
          <p:nvCxnSpPr>
            <p:cNvPr id="7" name="6 Conector recto"/>
            <p:cNvCxnSpPr>
              <a:stCxn id="9" idx="2"/>
            </p:cNvCxnSpPr>
            <p:nvPr/>
          </p:nvCxnSpPr>
          <p:spPr>
            <a:xfrm>
              <a:off x="1296138" y="1341428"/>
              <a:ext cx="7020278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8 Rectángulo"/>
            <p:cNvSpPr/>
            <p:nvPr/>
          </p:nvSpPr>
          <p:spPr>
            <a:xfrm>
              <a:off x="1259632" y="908582"/>
              <a:ext cx="71424" cy="432846"/>
            </a:xfrm>
            <a:prstGeom prst="rect">
              <a:avLst/>
            </a:prstGeom>
            <a:solidFill>
              <a:srgbClr val="1382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042988" y="1557338"/>
          <a:ext cx="7345362" cy="4316412"/>
        </p:xfrm>
        <a:graphic>
          <a:graphicData uri="http://schemas.openxmlformats.org/drawingml/2006/table">
            <a:tbl>
              <a:tblPr/>
              <a:tblGrid>
                <a:gridCol w="3672409"/>
                <a:gridCol w="3672409"/>
              </a:tblGrid>
              <a:tr h="6840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6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Preguntas sobre estudiantes y carrera</a:t>
                      </a:r>
                      <a:endParaRPr lang="es-GT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0B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1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9695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Perfil de los estudiantes: se refiere a si solo estudian o tienen otras actividades. </a:t>
                      </a:r>
                    </a:p>
                    <a:p>
                      <a:pPr marL="228600" lvl="0" indent="-3429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Licenciatura</a:t>
                      </a:r>
                    </a:p>
                    <a:p>
                      <a:pPr marL="228600" lvl="0" indent="-3429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Maestría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Trabajan y Estudian  (casi el 90% de la población estudiantil)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37271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Edades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Licenciatura:  de 20 a 25 años</a:t>
                      </a: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Maestria:     25 a 30 años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37271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Condición económica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Media baja</a:t>
                      </a: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Media</a:t>
                      </a: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Media alta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49695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Cantidad de temas Fiscales incluidos en las carreras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Licenciatura: 4 a 5 temas</a:t>
                      </a: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Maestría:   1 o 2 temas</a:t>
                      </a: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Doctorado y Especialización tienen más de 6 temas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37271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Distribución geográfica de las sedes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 sedes con programas variados.</a:t>
                      </a: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Huehuetenango y ciudad capital principalmente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4847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Días y horas de estudio de estas carreras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 veces por semana</a:t>
                      </a: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Sábado AM  y  PM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2794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GT">
              <a:cs typeface="Arial" charset="0"/>
            </a:endParaRPr>
          </a:p>
        </p:txBody>
      </p:sp>
      <p:grpSp>
        <p:nvGrpSpPr>
          <p:cNvPr id="2" name="1 Grupo"/>
          <p:cNvGrpSpPr>
            <a:grpSpLocks/>
          </p:cNvGrpSpPr>
          <p:nvPr/>
        </p:nvGrpSpPr>
        <p:grpSpPr bwMode="auto">
          <a:xfrm>
            <a:off x="1042988" y="852488"/>
            <a:ext cx="7345362" cy="522287"/>
            <a:chOff x="1043608" y="852343"/>
            <a:chExt cx="7344816" cy="523220"/>
          </a:xfrm>
        </p:grpSpPr>
        <p:sp>
          <p:nvSpPr>
            <p:cNvPr id="32797" name="2 Rectángulo"/>
            <p:cNvSpPr>
              <a:spLocks noChangeArrowheads="1"/>
            </p:cNvSpPr>
            <p:nvPr/>
          </p:nvSpPr>
          <p:spPr bwMode="auto">
            <a:xfrm>
              <a:off x="1164277" y="852343"/>
              <a:ext cx="369575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GT" sz="2800" b="1">
                  <a:solidFill>
                    <a:srgbClr val="68AD0B"/>
                  </a:solidFill>
                  <a:latin typeface="Calibri" pitchFamily="34" charset="0"/>
                </a:rPr>
                <a:t>UNIVERSIDAD DA VINCI</a:t>
              </a:r>
            </a:p>
          </p:txBody>
        </p:sp>
        <p:cxnSp>
          <p:nvCxnSpPr>
            <p:cNvPr id="8" name="7 Conector recto"/>
            <p:cNvCxnSpPr>
              <a:stCxn id="9" idx="2"/>
            </p:cNvCxnSpPr>
            <p:nvPr/>
          </p:nvCxnSpPr>
          <p:spPr>
            <a:xfrm>
              <a:off x="1080117" y="1340576"/>
              <a:ext cx="7308307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8 Rectángulo"/>
            <p:cNvSpPr/>
            <p:nvPr/>
          </p:nvSpPr>
          <p:spPr>
            <a:xfrm>
              <a:off x="1043608" y="908004"/>
              <a:ext cx="71432" cy="432571"/>
            </a:xfrm>
            <a:prstGeom prst="rect">
              <a:avLst/>
            </a:prstGeom>
            <a:solidFill>
              <a:srgbClr val="1382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</p:grpSp>
      <p:sp>
        <p:nvSpPr>
          <p:cNvPr id="10" name="9 Rectángulo"/>
          <p:cNvSpPr/>
          <p:nvPr/>
        </p:nvSpPr>
        <p:spPr>
          <a:xfrm>
            <a:off x="1116013" y="5949950"/>
            <a:ext cx="7272337" cy="44450"/>
          </a:xfrm>
          <a:prstGeom prst="rect">
            <a:avLst/>
          </a:prstGeom>
          <a:solidFill>
            <a:srgbClr val="1382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GT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187450" y="1484313"/>
          <a:ext cx="7200900" cy="4616450"/>
        </p:xfrm>
        <a:graphic>
          <a:graphicData uri="http://schemas.openxmlformats.org/drawingml/2006/table">
            <a:tbl>
              <a:tblPr/>
              <a:tblGrid>
                <a:gridCol w="3584812"/>
                <a:gridCol w="3615988"/>
              </a:tblGrid>
              <a:tr h="27282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6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Preguntas sobre estudiantes y </a:t>
                      </a:r>
                      <a:r>
                        <a:rPr lang="es-GT" sz="160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carrera</a:t>
                      </a:r>
                      <a:endParaRPr lang="es-GT" sz="16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0B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1284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Perfil de los estudiantes: se refiere a si solo estudian o tienen otras actividades. </a:t>
                      </a:r>
                    </a:p>
                    <a:p>
                      <a:pPr marL="228600" lvl="0" indent="-3429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Licenciatura</a:t>
                      </a:r>
                    </a:p>
                    <a:p>
                      <a:pPr marL="228600" lvl="0" indent="-3429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Maestría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Trabajadores / estudiantes</a:t>
                      </a: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5642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Edades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Entre 17 y 63 años de edad</a:t>
                      </a:r>
                      <a:endParaRPr lang="es-GT" sz="12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18463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Condición económica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Media baja y baja</a:t>
                      </a:r>
                    </a:p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GT" sz="12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37102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Cantidad </a:t>
                      </a: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 temas Fiscales incluidos en las carreras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Entre 4  y 6 </a:t>
                      </a:r>
                      <a:endParaRPr lang="es-GT" sz="12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4735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Distribución </a:t>
                      </a: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geográfica de las sedes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18 departamentos </a:t>
                      </a:r>
                      <a:endParaRPr lang="es-GT" sz="12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18463"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Días </a:t>
                      </a:r>
                      <a:r>
                        <a:rPr lang="es-GT" sz="12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y horas de estudio de estas carreras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GT" sz="12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Vespertina, de 14:00 a 17:00 horas. Nocturna, de 17:30 a 20:30 horas. De lunes a viernes y plan fin de semana.</a:t>
                      </a:r>
                      <a:endParaRPr lang="es-GT" sz="12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2" name="1 Grupo"/>
          <p:cNvGrpSpPr>
            <a:grpSpLocks/>
          </p:cNvGrpSpPr>
          <p:nvPr/>
        </p:nvGrpSpPr>
        <p:grpSpPr bwMode="auto">
          <a:xfrm>
            <a:off x="1042988" y="836613"/>
            <a:ext cx="7380287" cy="523875"/>
            <a:chOff x="1043608" y="836712"/>
            <a:chExt cx="7379203" cy="523220"/>
          </a:xfrm>
        </p:grpSpPr>
        <p:sp>
          <p:nvSpPr>
            <p:cNvPr id="33820" name="2 Rectángulo"/>
            <p:cNvSpPr>
              <a:spLocks noChangeArrowheads="1"/>
            </p:cNvSpPr>
            <p:nvPr/>
          </p:nvSpPr>
          <p:spPr bwMode="auto">
            <a:xfrm>
              <a:off x="1259632" y="836712"/>
              <a:ext cx="716317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GT" sz="2800" b="1">
                  <a:solidFill>
                    <a:srgbClr val="68AD0B"/>
                  </a:solidFill>
                  <a:latin typeface="Calibri" pitchFamily="34" charset="0"/>
                </a:rPr>
                <a:t>UNIVERSIDAD DE SAN CARLOS DE GUATEMALA</a:t>
              </a:r>
            </a:p>
          </p:txBody>
        </p:sp>
        <p:cxnSp>
          <p:nvCxnSpPr>
            <p:cNvPr id="7" name="6 Conector recto"/>
            <p:cNvCxnSpPr>
              <a:stCxn id="8" idx="2"/>
            </p:cNvCxnSpPr>
            <p:nvPr/>
          </p:nvCxnSpPr>
          <p:spPr>
            <a:xfrm>
              <a:off x="1080115" y="1340906"/>
              <a:ext cx="7307776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7 Rectángulo"/>
            <p:cNvSpPr/>
            <p:nvPr/>
          </p:nvSpPr>
          <p:spPr>
            <a:xfrm>
              <a:off x="1043608" y="908060"/>
              <a:ext cx="71427" cy="432846"/>
            </a:xfrm>
            <a:prstGeom prst="rect">
              <a:avLst/>
            </a:prstGeom>
            <a:solidFill>
              <a:srgbClr val="1382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</p:grpSp>
      <p:sp>
        <p:nvSpPr>
          <p:cNvPr id="9" name="8 Rectángulo"/>
          <p:cNvSpPr/>
          <p:nvPr/>
        </p:nvSpPr>
        <p:spPr>
          <a:xfrm>
            <a:off x="1116013" y="5949950"/>
            <a:ext cx="7272337" cy="44450"/>
          </a:xfrm>
          <a:prstGeom prst="rect">
            <a:avLst/>
          </a:prstGeom>
          <a:solidFill>
            <a:srgbClr val="1382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GT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4 CuadroTexto"/>
          <p:cNvSpPr txBox="1">
            <a:spLocks noChangeArrowheads="1"/>
          </p:cNvSpPr>
          <p:nvPr/>
        </p:nvSpPr>
        <p:spPr bwMode="auto">
          <a:xfrm>
            <a:off x="2700338" y="1125538"/>
            <a:ext cx="381635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9600">
                <a:solidFill>
                  <a:srgbClr val="1382A5"/>
                </a:solidFill>
                <a:latin typeface="Calibri" pitchFamily="34" charset="0"/>
              </a:rPr>
              <a:t>Gracias</a:t>
            </a:r>
            <a:endParaRPr lang="es-GT" sz="9600">
              <a:solidFill>
                <a:srgbClr val="1382A5"/>
              </a:solidFill>
              <a:latin typeface="Calibri" pitchFamily="34" charset="0"/>
            </a:endParaRPr>
          </a:p>
        </p:txBody>
      </p:sp>
      <p:sp>
        <p:nvSpPr>
          <p:cNvPr id="34818" name="5 CuadroTexto"/>
          <p:cNvSpPr txBox="1">
            <a:spLocks noChangeArrowheads="1"/>
          </p:cNvSpPr>
          <p:nvPr/>
        </p:nvSpPr>
        <p:spPr bwMode="auto">
          <a:xfrm>
            <a:off x="1547813" y="2262188"/>
            <a:ext cx="6119812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>
                <a:solidFill>
                  <a:srgbClr val="1382A5"/>
                </a:solidFill>
                <a:latin typeface="Calibri" pitchFamily="34" charset="0"/>
              </a:rPr>
              <a:t>por su atención</a:t>
            </a:r>
            <a:endParaRPr lang="es-GT" sz="4400">
              <a:solidFill>
                <a:srgbClr val="1382A5"/>
              </a:solidFill>
              <a:latin typeface="Calibri" pitchFamily="34" charset="0"/>
            </a:endParaRPr>
          </a:p>
        </p:txBody>
      </p:sp>
      <p:pic>
        <p:nvPicPr>
          <p:cNvPr id="34819" name="Picture 2" descr="C:\Users\cpmorale\Desktop\compatida\Logo_SAT_transparente_13c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3525" y="3357563"/>
            <a:ext cx="3608388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7 Conector recto"/>
          <p:cNvCxnSpPr/>
          <p:nvPr/>
        </p:nvCxnSpPr>
        <p:spPr>
          <a:xfrm>
            <a:off x="2803525" y="3068638"/>
            <a:ext cx="371316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Elipse"/>
          <p:cNvSpPr/>
          <p:nvPr/>
        </p:nvSpPr>
        <p:spPr>
          <a:xfrm>
            <a:off x="3779838" y="0"/>
            <a:ext cx="1944687" cy="8366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G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33425" y="1773238"/>
            <a:ext cx="2592388" cy="193833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G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Entender la dinámica, entre la SAT, la Cultura Tributaria y universidades, para su integración en el proyecto </a:t>
            </a:r>
            <a:r>
              <a:rPr lang="es-G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NAF</a:t>
            </a:r>
            <a:endParaRPr lang="es-GT" sz="20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755650" y="957263"/>
            <a:ext cx="2570163" cy="81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800"/>
              </a:lnSpc>
            </a:pPr>
            <a:r>
              <a:rPr lang="es-GT" sz="2800" b="1">
                <a:solidFill>
                  <a:srgbClr val="0070C0"/>
                </a:solidFill>
                <a:latin typeface="Calibri" pitchFamily="34" charset="0"/>
              </a:rPr>
              <a:t>OBJETIVO DE LA PRESENTACIÓN</a:t>
            </a:r>
          </a:p>
        </p:txBody>
      </p:sp>
      <p:grpSp>
        <p:nvGrpSpPr>
          <p:cNvPr id="4" name="3 Grupo"/>
          <p:cNvGrpSpPr>
            <a:grpSpLocks/>
          </p:cNvGrpSpPr>
          <p:nvPr/>
        </p:nvGrpSpPr>
        <p:grpSpPr bwMode="auto">
          <a:xfrm>
            <a:off x="3635375" y="879475"/>
            <a:ext cx="5508625" cy="5213350"/>
            <a:chOff x="3635896" y="879103"/>
            <a:chExt cx="5508104" cy="5214193"/>
          </a:xfrm>
        </p:grpSpPr>
        <p:sp>
          <p:nvSpPr>
            <p:cNvPr id="8" name="7 Rectángulo"/>
            <p:cNvSpPr/>
            <p:nvPr/>
          </p:nvSpPr>
          <p:spPr>
            <a:xfrm>
              <a:off x="3635896" y="879103"/>
              <a:ext cx="5508104" cy="521419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  <p:sp>
          <p:nvSpPr>
            <p:cNvPr id="18437" name="6 Rectángulo"/>
            <p:cNvSpPr>
              <a:spLocks noChangeArrowheads="1"/>
            </p:cNvSpPr>
            <p:nvPr/>
          </p:nvSpPr>
          <p:spPr bwMode="auto">
            <a:xfrm>
              <a:off x="3905681" y="939919"/>
              <a:ext cx="208339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GT" sz="2800" b="1">
                  <a:solidFill>
                    <a:srgbClr val="0070C0"/>
                  </a:solidFill>
                  <a:latin typeface="Calibri" pitchFamily="34" charset="0"/>
                </a:rPr>
                <a:t>GUATEMALA</a:t>
              </a:r>
            </a:p>
          </p:txBody>
        </p:sp>
        <p:cxnSp>
          <p:nvCxnSpPr>
            <p:cNvPr id="10" name="9 Conector recto"/>
            <p:cNvCxnSpPr/>
            <p:nvPr/>
          </p:nvCxnSpPr>
          <p:spPr>
            <a:xfrm>
              <a:off x="3996225" y="1463397"/>
              <a:ext cx="5147775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39" name="10 Rectángulo"/>
            <p:cNvSpPr>
              <a:spLocks noChangeArrowheads="1"/>
            </p:cNvSpPr>
            <p:nvPr/>
          </p:nvSpPr>
          <p:spPr bwMode="auto">
            <a:xfrm>
              <a:off x="3995936" y="1563891"/>
              <a:ext cx="4320480" cy="2862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buFont typeface="Wingdings" pitchFamily="2" charset="2"/>
                <a:buChar char="ü"/>
              </a:pPr>
              <a:r>
                <a:rPr lang="es-GT" sz="2000">
                  <a:solidFill>
                    <a:schemeClr val="tx2"/>
                  </a:solidFill>
                  <a:latin typeface="Calibri" pitchFamily="34" charset="0"/>
                </a:rPr>
                <a:t>Del vocablo Nahuatl Quautlemallan: “Lugar de muchos árboles”.</a:t>
              </a:r>
            </a:p>
            <a:p>
              <a:pPr marL="342900" indent="-342900">
                <a:buFont typeface="Wingdings" pitchFamily="2" charset="2"/>
                <a:buChar char="ü"/>
              </a:pPr>
              <a:endParaRPr lang="es-GT" sz="2000">
                <a:solidFill>
                  <a:schemeClr val="tx2"/>
                </a:solidFill>
                <a:latin typeface="Calibri" pitchFamily="34" charset="0"/>
              </a:endParaRPr>
            </a:p>
            <a:p>
              <a:pPr marL="342900" indent="-342900">
                <a:buFont typeface="Wingdings" pitchFamily="2" charset="2"/>
                <a:buChar char="ü"/>
              </a:pPr>
              <a:r>
                <a:rPr lang="es-GT" sz="2000">
                  <a:solidFill>
                    <a:schemeClr val="tx2"/>
                  </a:solidFill>
                  <a:latin typeface="Calibri" pitchFamily="34" charset="0"/>
                </a:rPr>
                <a:t>Extensión de 108, 889 Km</a:t>
              </a:r>
              <a:r>
                <a:rPr lang="es-GT" sz="2000" baseline="30000">
                  <a:solidFill>
                    <a:schemeClr val="tx2"/>
                  </a:solidFill>
                  <a:latin typeface="Calibri" pitchFamily="34" charset="0"/>
                </a:rPr>
                <a:t>2</a:t>
              </a:r>
            </a:p>
            <a:p>
              <a:pPr marL="342900" indent="-342900">
                <a:buFont typeface="Wingdings" pitchFamily="2" charset="2"/>
                <a:buChar char="ü"/>
              </a:pPr>
              <a:endParaRPr lang="es-GT" sz="2000">
                <a:solidFill>
                  <a:schemeClr val="tx2"/>
                </a:solidFill>
                <a:latin typeface="Calibri" pitchFamily="34" charset="0"/>
              </a:endParaRPr>
            </a:p>
            <a:p>
              <a:pPr marL="342900" indent="-342900">
                <a:buFont typeface="Wingdings" pitchFamily="2" charset="2"/>
                <a:buChar char="ü"/>
              </a:pPr>
              <a:r>
                <a:rPr lang="es-GT" sz="2000">
                  <a:solidFill>
                    <a:schemeClr val="tx2"/>
                  </a:solidFill>
                  <a:latin typeface="Calibri" pitchFamily="34" charset="0"/>
                </a:rPr>
                <a:t>Población aproximada a 14, 760 Millones de habitantes (2011)</a:t>
              </a:r>
            </a:p>
            <a:p>
              <a:pPr marL="342900" indent="-342900">
                <a:buFont typeface="Wingdings" pitchFamily="2" charset="2"/>
                <a:buChar char="ü"/>
              </a:pPr>
              <a:endParaRPr lang="es-GT" sz="2000">
                <a:solidFill>
                  <a:schemeClr val="tx2"/>
                </a:solidFill>
                <a:latin typeface="Calibri" pitchFamily="34" charset="0"/>
              </a:endParaRPr>
            </a:p>
            <a:p>
              <a:pPr marL="342900" indent="-342900">
                <a:buFont typeface="Wingdings" pitchFamily="2" charset="2"/>
                <a:buChar char="ü"/>
              </a:pPr>
              <a:r>
                <a:rPr lang="es-GT" sz="2000">
                  <a:solidFill>
                    <a:schemeClr val="tx2"/>
                  </a:solidFill>
                  <a:latin typeface="Calibri" pitchFamily="34" charset="0"/>
                </a:rPr>
                <a:t>Multiétnica.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>
            <a:grpSpLocks/>
          </p:cNvGrpSpPr>
          <p:nvPr/>
        </p:nvGrpSpPr>
        <p:grpSpPr bwMode="auto">
          <a:xfrm>
            <a:off x="-252413" y="1360488"/>
            <a:ext cx="4752976" cy="4660900"/>
            <a:chOff x="-252535" y="1359932"/>
            <a:chExt cx="4752528" cy="4661355"/>
          </a:xfrm>
        </p:grpSpPr>
        <p:sp>
          <p:nvSpPr>
            <p:cNvPr id="11" name="10 Rectángulo redondeado"/>
            <p:cNvSpPr/>
            <p:nvPr/>
          </p:nvSpPr>
          <p:spPr>
            <a:xfrm>
              <a:off x="-252535" y="1729855"/>
              <a:ext cx="4752528" cy="4291432"/>
            </a:xfrm>
            <a:prstGeom prst="roundRect">
              <a:avLst>
                <a:gd name="adj" fmla="val 4104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  <p:sp>
          <p:nvSpPr>
            <p:cNvPr id="20489" name="3 Rectángulo"/>
            <p:cNvSpPr>
              <a:spLocks noChangeArrowheads="1"/>
            </p:cNvSpPr>
            <p:nvPr/>
          </p:nvSpPr>
          <p:spPr bwMode="auto">
            <a:xfrm>
              <a:off x="755576" y="1845399"/>
              <a:ext cx="3600400" cy="40318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es-GT" sz="1600">
                  <a:latin typeface="Calibri" pitchFamily="34" charset="0"/>
                  <a:ea typeface="AngsanaUPC"/>
                  <a:cs typeface="AngsanaUPC"/>
                </a:rPr>
                <a:t>La SAT es la institución que por mandato legal está encargada de</a:t>
              </a:r>
              <a:r>
                <a:rPr lang="es-ES_tradnl" sz="1600">
                  <a:latin typeface="Calibri" pitchFamily="34" charset="0"/>
                </a:rPr>
                <a:t> aplicar la legislación tributaria, la recaudación, control y fiscalización de todos los tributos internos y externos.</a:t>
              </a:r>
            </a:p>
            <a:p>
              <a:pPr algn="just"/>
              <a:r>
                <a:rPr lang="es-GT" sz="1600">
                  <a:latin typeface="Calibri" pitchFamily="34" charset="0"/>
                  <a:ea typeface="AngsanaUPC"/>
                  <a:cs typeface="AngsanaUPC"/>
                </a:rPr>
                <a:t>Lo hace a través de sus oficinas Tributarias en los 22 departamentos del país y se apoya en una Gerencia de Atención al Contribuyente, quién se encarga de velar porque en la atención a los contribuyentes y público en general, se preste un servicio eficaz y eficiente basado en una cultura de servicio organizacional, proporcionando formación, capacitación y orientación veraz y oportuna.</a:t>
              </a:r>
            </a:p>
          </p:txBody>
        </p:sp>
        <p:sp>
          <p:nvSpPr>
            <p:cNvPr id="20490" name="6 Rectángulo"/>
            <p:cNvSpPr>
              <a:spLocks noChangeArrowheads="1"/>
            </p:cNvSpPr>
            <p:nvPr/>
          </p:nvSpPr>
          <p:spPr bwMode="auto">
            <a:xfrm>
              <a:off x="755576" y="1359932"/>
              <a:ext cx="56451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GT" b="1">
                  <a:solidFill>
                    <a:srgbClr val="0070C0"/>
                  </a:solidFill>
                  <a:latin typeface="Calibri" pitchFamily="34" charset="0"/>
                </a:rPr>
                <a:t>ROL</a:t>
              </a:r>
              <a:endParaRPr lang="es-GT" b="1">
                <a:latin typeface="Calibri" pitchFamily="34" charset="0"/>
              </a:endParaRPr>
            </a:p>
          </p:txBody>
        </p:sp>
      </p:grp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4787900" y="1360488"/>
            <a:ext cx="26717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GT" b="1">
                <a:solidFill>
                  <a:srgbClr val="0070C0"/>
                </a:solidFill>
                <a:latin typeface="Calibri" pitchFamily="34" charset="0"/>
              </a:rPr>
              <a:t>Estructura Organizacional </a:t>
            </a:r>
            <a:endParaRPr lang="es-GT">
              <a:latin typeface="Calibri" pitchFamily="34" charset="0"/>
            </a:endParaRPr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4787900" y="1803400"/>
            <a:ext cx="3960813" cy="437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ts val="1600"/>
              </a:lnSpc>
              <a:spcBef>
                <a:spcPts val="1200"/>
              </a:spcBef>
            </a:pPr>
            <a:r>
              <a:rPr lang="es-GT" sz="1500" b="1">
                <a:latin typeface="Calibri" pitchFamily="34" charset="0"/>
                <a:ea typeface="AngsanaUPC"/>
                <a:cs typeface="AngsanaUPC"/>
              </a:rPr>
              <a:t>Directorio:</a:t>
            </a:r>
            <a:r>
              <a:rPr lang="es-GT" sz="1500" b="1">
                <a:latin typeface="Calibri" pitchFamily="34" charset="0"/>
              </a:rPr>
              <a:t> </a:t>
            </a:r>
            <a:r>
              <a:rPr lang="es-GT" sz="1500">
                <a:latin typeface="Calibri" pitchFamily="34" charset="0"/>
              </a:rPr>
              <a:t>es el órgano de dirección superior</a:t>
            </a:r>
            <a:r>
              <a:rPr lang="es-GT" sz="1500">
                <a:latin typeface="Calibri" pitchFamily="34" charset="0"/>
                <a:ea typeface="AngsanaUPC"/>
                <a:cs typeface="AngsanaUPC"/>
              </a:rPr>
              <a:t> </a:t>
            </a:r>
            <a:r>
              <a:rPr lang="es-GT" sz="1500">
                <a:latin typeface="Calibri" pitchFamily="34" charset="0"/>
              </a:rPr>
              <a:t>le corresponde dirigir la política de la Administración Tributaria. </a:t>
            </a:r>
            <a:endParaRPr lang="es-GT" sz="1500">
              <a:latin typeface="Calibri" pitchFamily="34" charset="0"/>
              <a:ea typeface="AngsanaUPC"/>
              <a:cs typeface="AngsanaUPC"/>
            </a:endParaRPr>
          </a:p>
          <a:p>
            <a:pPr algn="just">
              <a:lnSpc>
                <a:spcPts val="1600"/>
              </a:lnSpc>
              <a:spcBef>
                <a:spcPts val="1200"/>
              </a:spcBef>
            </a:pPr>
            <a:r>
              <a:rPr lang="es-GT" sz="1500" b="1">
                <a:latin typeface="Calibri" pitchFamily="34" charset="0"/>
                <a:ea typeface="AngsanaUPC"/>
                <a:cs typeface="AngsanaUPC"/>
              </a:rPr>
              <a:t>Superintendente: </a:t>
            </a:r>
            <a:r>
              <a:rPr lang="es-GT" sz="1500">
                <a:latin typeface="Calibri" pitchFamily="34" charset="0"/>
              </a:rPr>
              <a:t>es la autoridad administrativa superior Tiene a su cargo la administración y dirección general de la Institución.</a:t>
            </a:r>
            <a:endParaRPr lang="es-GT" sz="1500">
              <a:latin typeface="Calibri" pitchFamily="34" charset="0"/>
              <a:ea typeface="AngsanaUPC"/>
              <a:cs typeface="AngsanaUPC"/>
            </a:endParaRPr>
          </a:p>
          <a:p>
            <a:pPr algn="just">
              <a:lnSpc>
                <a:spcPts val="1600"/>
              </a:lnSpc>
              <a:spcBef>
                <a:spcPts val="1200"/>
              </a:spcBef>
            </a:pPr>
            <a:r>
              <a:rPr lang="es-GT" sz="1500" b="1">
                <a:latin typeface="Calibri" pitchFamily="34" charset="0"/>
                <a:ea typeface="AngsanaUPC"/>
                <a:cs typeface="AngsanaUPC"/>
              </a:rPr>
              <a:t>Intendencia de Aduanas: </a:t>
            </a:r>
            <a:r>
              <a:rPr lang="es-GT" sz="1500">
                <a:latin typeface="Calibri" pitchFamily="34" charset="0"/>
                <a:ea typeface="AngsanaUPC"/>
                <a:cs typeface="AngsanaUPC"/>
              </a:rPr>
              <a:t>Le corresponde la operación </a:t>
            </a:r>
            <a:r>
              <a:rPr lang="es-GT" sz="1500">
                <a:latin typeface="Calibri" pitchFamily="34" charset="0"/>
              </a:rPr>
              <a:t>en materia aduanera.</a:t>
            </a:r>
            <a:endParaRPr lang="es-GT" sz="1500">
              <a:latin typeface="Calibri" pitchFamily="34" charset="0"/>
              <a:ea typeface="AngsanaUPC"/>
              <a:cs typeface="AngsanaUPC"/>
            </a:endParaRPr>
          </a:p>
          <a:p>
            <a:pPr algn="just">
              <a:lnSpc>
                <a:spcPts val="1600"/>
              </a:lnSpc>
              <a:spcBef>
                <a:spcPts val="1200"/>
              </a:spcBef>
            </a:pPr>
            <a:r>
              <a:rPr lang="es-GT" sz="1500">
                <a:latin typeface="Calibri" pitchFamily="34" charset="0"/>
                <a:ea typeface="AngsanaUPC"/>
                <a:cs typeface="AngsanaUPC"/>
              </a:rPr>
              <a:t>Intendencia de Recaudación y Gestión: La recaudación</a:t>
            </a:r>
          </a:p>
          <a:p>
            <a:pPr algn="just">
              <a:lnSpc>
                <a:spcPts val="1600"/>
              </a:lnSpc>
              <a:spcBef>
                <a:spcPts val="1200"/>
              </a:spcBef>
            </a:pPr>
            <a:r>
              <a:rPr lang="es-GT" sz="1500" b="1">
                <a:latin typeface="Calibri" pitchFamily="34" charset="0"/>
                <a:ea typeface="AngsanaUPC"/>
                <a:cs typeface="AngsanaUPC"/>
              </a:rPr>
              <a:t>Intendencia de Fiscalización: </a:t>
            </a:r>
            <a:r>
              <a:rPr lang="es-GT" sz="1500">
                <a:latin typeface="Calibri" pitchFamily="34" charset="0"/>
              </a:rPr>
              <a:t>verificación y determinación del cumplimiento de las obligaciones tributarias </a:t>
            </a:r>
            <a:endParaRPr lang="es-GT" sz="1500">
              <a:latin typeface="Calibri" pitchFamily="34" charset="0"/>
              <a:ea typeface="AngsanaUPC"/>
              <a:cs typeface="AngsanaUPC"/>
            </a:endParaRPr>
          </a:p>
          <a:p>
            <a:pPr algn="just">
              <a:lnSpc>
                <a:spcPts val="1600"/>
              </a:lnSpc>
              <a:spcBef>
                <a:spcPts val="1200"/>
              </a:spcBef>
            </a:pPr>
            <a:r>
              <a:rPr lang="es-GT" sz="1500" b="1">
                <a:latin typeface="Calibri" pitchFamily="34" charset="0"/>
                <a:ea typeface="AngsanaUPC"/>
                <a:cs typeface="AngsanaUPC"/>
              </a:rPr>
              <a:t>Intendencia de Asuntos Jurídicos: </a:t>
            </a:r>
            <a:r>
              <a:rPr lang="es-GT" sz="1500">
                <a:latin typeface="Calibri" pitchFamily="34" charset="0"/>
              </a:rPr>
              <a:t>representar a la SAT ante cualquier entidad, autoridad, y tribunales de justicia</a:t>
            </a:r>
            <a:endParaRPr lang="es-GT" sz="1500">
              <a:latin typeface="Calibri" pitchFamily="34" charset="0"/>
              <a:ea typeface="AngsanaUPC"/>
              <a:cs typeface="AngsanaUPC"/>
            </a:endParaRPr>
          </a:p>
          <a:p>
            <a:pPr algn="just"/>
            <a:endParaRPr lang="es-GT" sz="1500">
              <a:latin typeface="Calibri" pitchFamily="34" charset="0"/>
              <a:ea typeface="AngsanaUPC"/>
              <a:cs typeface="AngsanaUPC"/>
            </a:endParaRPr>
          </a:p>
        </p:txBody>
      </p:sp>
      <p:grpSp>
        <p:nvGrpSpPr>
          <p:cNvPr id="3" name="2 Grupo"/>
          <p:cNvGrpSpPr>
            <a:grpSpLocks/>
          </p:cNvGrpSpPr>
          <p:nvPr/>
        </p:nvGrpSpPr>
        <p:grpSpPr bwMode="auto">
          <a:xfrm>
            <a:off x="468313" y="765175"/>
            <a:ext cx="8118475" cy="522288"/>
            <a:chOff x="467544" y="764704"/>
            <a:chExt cx="8119982" cy="523220"/>
          </a:xfrm>
        </p:grpSpPr>
        <p:sp>
          <p:nvSpPr>
            <p:cNvPr id="20485" name="5 Rectángulo"/>
            <p:cNvSpPr>
              <a:spLocks noChangeArrowheads="1"/>
            </p:cNvSpPr>
            <p:nvPr/>
          </p:nvSpPr>
          <p:spPr bwMode="auto">
            <a:xfrm>
              <a:off x="611560" y="764704"/>
              <a:ext cx="797596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GT" sz="2400" b="1">
                  <a:solidFill>
                    <a:srgbClr val="1382A5"/>
                  </a:solidFill>
                  <a:latin typeface="Calibri" pitchFamily="34" charset="0"/>
                </a:rPr>
                <a:t>SUPERINTENDENCIA DE ADMINISTRACION TRIBUTARIA (SAT)</a:t>
              </a:r>
              <a:endParaRPr lang="es-GT" sz="2400">
                <a:solidFill>
                  <a:srgbClr val="1382A5"/>
                </a:solidFill>
                <a:latin typeface="Calibri" pitchFamily="34" charset="0"/>
              </a:endParaRPr>
            </a:p>
          </p:txBody>
        </p:sp>
        <p:cxnSp>
          <p:nvCxnSpPr>
            <p:cNvPr id="13" name="12 Conector recto"/>
            <p:cNvCxnSpPr/>
            <p:nvPr/>
          </p:nvCxnSpPr>
          <p:spPr>
            <a:xfrm>
              <a:off x="538994" y="1287924"/>
              <a:ext cx="7921508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20 Rectángulo"/>
            <p:cNvSpPr/>
            <p:nvPr/>
          </p:nvSpPr>
          <p:spPr>
            <a:xfrm>
              <a:off x="467544" y="855353"/>
              <a:ext cx="71450" cy="432571"/>
            </a:xfrm>
            <a:prstGeom prst="rect">
              <a:avLst/>
            </a:prstGeom>
            <a:solidFill>
              <a:srgbClr val="1382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>
            <a:grpSpLocks/>
          </p:cNvGrpSpPr>
          <p:nvPr/>
        </p:nvGrpSpPr>
        <p:grpSpPr bwMode="auto">
          <a:xfrm>
            <a:off x="971550" y="908050"/>
            <a:ext cx="7488238" cy="523875"/>
            <a:chOff x="971600" y="908720"/>
            <a:chExt cx="7488832" cy="523220"/>
          </a:xfrm>
        </p:grpSpPr>
        <p:sp>
          <p:nvSpPr>
            <p:cNvPr id="21509" name="3 Rectángulo"/>
            <p:cNvSpPr>
              <a:spLocks noChangeArrowheads="1"/>
            </p:cNvSpPr>
            <p:nvPr/>
          </p:nvSpPr>
          <p:spPr bwMode="auto">
            <a:xfrm>
              <a:off x="1187624" y="908720"/>
              <a:ext cx="516109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GT" sz="2800" b="1">
                  <a:solidFill>
                    <a:srgbClr val="1382A5"/>
                  </a:solidFill>
                  <a:latin typeface="Calibri" pitchFamily="34" charset="0"/>
                </a:rPr>
                <a:t>PRINCIPALES DESAFÍOS DE LA SAT</a:t>
              </a:r>
            </a:p>
          </p:txBody>
        </p:sp>
        <p:cxnSp>
          <p:nvCxnSpPr>
            <p:cNvPr id="5" name="4 Conector recto"/>
            <p:cNvCxnSpPr/>
            <p:nvPr/>
          </p:nvCxnSpPr>
          <p:spPr>
            <a:xfrm>
              <a:off x="971600" y="1412914"/>
              <a:ext cx="748883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6 Rectángulo"/>
            <p:cNvSpPr/>
            <p:nvPr/>
          </p:nvSpPr>
          <p:spPr>
            <a:xfrm>
              <a:off x="971600" y="980069"/>
              <a:ext cx="71444" cy="432845"/>
            </a:xfrm>
            <a:prstGeom prst="rect">
              <a:avLst/>
            </a:prstGeom>
            <a:solidFill>
              <a:srgbClr val="1382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</p:grpSp>
      <p:sp>
        <p:nvSpPr>
          <p:cNvPr id="8" name="7 Rectángulo"/>
          <p:cNvSpPr/>
          <p:nvPr/>
        </p:nvSpPr>
        <p:spPr>
          <a:xfrm>
            <a:off x="1187450" y="1508125"/>
            <a:ext cx="7056438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GT" b="1" dirty="0">
                <a:latin typeface="+mn-lt"/>
              </a:rPr>
              <a:t>Optimizar las tasas de atención en los servicios de la GAC: </a:t>
            </a:r>
            <a:endParaRPr lang="es-GT" dirty="0"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GT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Satisfacer la demanda de consultas recibidas a través del </a:t>
            </a:r>
            <a:r>
              <a:rPr lang="es-GT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Call</a:t>
            </a:r>
            <a:r>
              <a:rPr lang="es-GT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Center, Chat y Correo </a:t>
            </a:r>
            <a:r>
              <a:rPr lang="es-GT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Electrónico, así como en las oficinas tributarias en donde se atiende personalmente. </a:t>
            </a:r>
            <a:endParaRPr lang="es-GT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1187450" y="2857500"/>
            <a:ext cx="7056438" cy="14763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GT" b="1" dirty="0">
                <a:latin typeface="+mn-lt"/>
              </a:rPr>
              <a:t>Brindar </a:t>
            </a:r>
            <a:r>
              <a:rPr lang="es-GT" b="1" dirty="0">
                <a:latin typeface="+mn-lt"/>
              </a:rPr>
              <a:t>orientación unificada a nivel institucional, fundamentada en legislación y normativas actualizadas:</a:t>
            </a:r>
            <a:endParaRPr lang="es-GT" dirty="0"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GT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Establecer los mecanismos de comunicación eficiente a nivel institucional, que permitan proporcionar información estandarizada y actual como orientación a los contribuyentes</a:t>
            </a:r>
            <a:r>
              <a:rPr lang="es-GT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.</a:t>
            </a:r>
            <a:endParaRPr lang="es-GT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1187450" y="4508500"/>
            <a:ext cx="7056438" cy="1477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GT" b="1" dirty="0">
                <a:latin typeface="+mn-lt"/>
              </a:rPr>
              <a:t>Propiciar </a:t>
            </a:r>
            <a:r>
              <a:rPr lang="es-GT" b="1" dirty="0">
                <a:latin typeface="+mn-lt"/>
              </a:rPr>
              <a:t>la formación y capacitación al contribuyente mediante el uso de la tecnología: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GT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Fomentar la auto capacitación para los contribuyentes  y público en general, optimizando el uso de los medios virtuales (cursos y cápsulas virtuales publicados en el Portal SAT y </a:t>
            </a:r>
            <a:r>
              <a:rPr lang="es-GT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Youtube</a:t>
            </a:r>
            <a:r>
              <a:rPr lang="es-GT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3 Rectángulo"/>
          <p:cNvSpPr>
            <a:spLocks noChangeArrowheads="1"/>
          </p:cNvSpPr>
          <p:nvPr/>
        </p:nvSpPr>
        <p:spPr bwMode="auto">
          <a:xfrm>
            <a:off x="1187450" y="908050"/>
            <a:ext cx="51609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GT" sz="2800" b="1">
                <a:solidFill>
                  <a:srgbClr val="1382A5"/>
                </a:solidFill>
                <a:latin typeface="Calibri" pitchFamily="34" charset="0"/>
              </a:rPr>
              <a:t>PRINCIPALES DESAFÍOS DE LA SAT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971550" y="1412875"/>
            <a:ext cx="748823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971550" y="981075"/>
            <a:ext cx="71438" cy="431800"/>
          </a:xfrm>
          <a:prstGeom prst="rect">
            <a:avLst/>
          </a:prstGeom>
          <a:solidFill>
            <a:srgbClr val="1382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GT"/>
          </a:p>
        </p:txBody>
      </p:sp>
      <p:sp>
        <p:nvSpPr>
          <p:cNvPr id="8" name="7 Rectángulo"/>
          <p:cNvSpPr/>
          <p:nvPr/>
        </p:nvSpPr>
        <p:spPr>
          <a:xfrm>
            <a:off x="1187450" y="1636713"/>
            <a:ext cx="6913563" cy="14763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GT" b="1" dirty="0">
                <a:latin typeface="+mn-lt"/>
              </a:rPr>
              <a:t>Crear </a:t>
            </a:r>
            <a:r>
              <a:rPr lang="es-GT" b="1" dirty="0">
                <a:latin typeface="+mn-lt"/>
              </a:rPr>
              <a:t>una cultura de servicio institucional que redunde en la satisfacción de los contribuyentes respecto al servicio de la SAT:</a:t>
            </a:r>
            <a:endParaRPr lang="es-GT" dirty="0"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GT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Diseñar e implementar las acciones que fomenten el compromiso del personal con una cultura de servicio institucional respaldada por la alta dirección</a:t>
            </a:r>
            <a:r>
              <a:rPr lang="es-GT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.</a:t>
            </a:r>
            <a:endParaRPr lang="es-GT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223963" y="3197225"/>
            <a:ext cx="6877050" cy="2032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GT" b="1" dirty="0">
                <a:latin typeface="+mn-lt"/>
              </a:rPr>
              <a:t>Diseñar </a:t>
            </a:r>
            <a:r>
              <a:rPr lang="es-GT" b="1" dirty="0">
                <a:latin typeface="+mn-lt"/>
              </a:rPr>
              <a:t>e implementar, </a:t>
            </a:r>
            <a:r>
              <a:rPr lang="es-GT" b="1" dirty="0">
                <a:latin typeface="+mn-lt"/>
              </a:rPr>
              <a:t>las </a:t>
            </a:r>
            <a:r>
              <a:rPr lang="es-GT" b="1" dirty="0">
                <a:latin typeface="+mn-lt"/>
              </a:rPr>
              <a:t>acciones de mejora en el servicio al contribuyente:</a:t>
            </a:r>
            <a:endParaRPr lang="es-GT" dirty="0"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GT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Estandarización de los sistemas centralizados de traslado de información en materia tributaria y aduanera; implementar a nivel </a:t>
            </a:r>
            <a:r>
              <a:rPr lang="es-GT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nacional una cultura de servicio en donde el contribuyente sea tratado como lo más importante para la gestión tributaria, facilitación de las gestiones de inscripción, actualización y pago de los impuestos.</a:t>
            </a:r>
            <a:endParaRPr lang="es-GT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7 Grupo"/>
          <p:cNvGrpSpPr>
            <a:grpSpLocks/>
          </p:cNvGrpSpPr>
          <p:nvPr/>
        </p:nvGrpSpPr>
        <p:grpSpPr bwMode="auto">
          <a:xfrm>
            <a:off x="971550" y="819150"/>
            <a:ext cx="7488238" cy="954088"/>
            <a:chOff x="971600" y="999887"/>
            <a:chExt cx="7488832" cy="954107"/>
          </a:xfrm>
        </p:grpSpPr>
        <p:sp>
          <p:nvSpPr>
            <p:cNvPr id="23559" name="3 Rectángulo"/>
            <p:cNvSpPr>
              <a:spLocks noChangeArrowheads="1"/>
            </p:cNvSpPr>
            <p:nvPr/>
          </p:nvSpPr>
          <p:spPr bwMode="auto">
            <a:xfrm>
              <a:off x="1115616" y="999887"/>
              <a:ext cx="6552728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GT" sz="2800" b="1">
                  <a:solidFill>
                    <a:srgbClr val="1382A5"/>
                  </a:solidFill>
                  <a:latin typeface="Calibri" pitchFamily="34" charset="0"/>
                </a:rPr>
                <a:t>PRINCIPALES DESAFÍOS DE LA SAT DESDE LA ÓPTICA DE LA  GAC</a:t>
              </a:r>
            </a:p>
          </p:txBody>
        </p:sp>
        <p:cxnSp>
          <p:nvCxnSpPr>
            <p:cNvPr id="5" name="4 Conector recto"/>
            <p:cNvCxnSpPr/>
            <p:nvPr/>
          </p:nvCxnSpPr>
          <p:spPr>
            <a:xfrm>
              <a:off x="971600" y="1882555"/>
              <a:ext cx="748883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5 Rectángulo"/>
            <p:cNvSpPr/>
            <p:nvPr/>
          </p:nvSpPr>
          <p:spPr>
            <a:xfrm>
              <a:off x="971600" y="1090377"/>
              <a:ext cx="71444" cy="792178"/>
            </a:xfrm>
            <a:prstGeom prst="rect">
              <a:avLst/>
            </a:prstGeom>
            <a:solidFill>
              <a:srgbClr val="1382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</p:grpSp>
      <p:sp>
        <p:nvSpPr>
          <p:cNvPr id="7" name="6 Rectángulo"/>
          <p:cNvSpPr/>
          <p:nvPr/>
        </p:nvSpPr>
        <p:spPr>
          <a:xfrm>
            <a:off x="1116013" y="1916113"/>
            <a:ext cx="69850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GT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Simplificación de procedimientos y normativas que faciliten el cumplimiento de las obligaciones tributarias.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s-GT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116013" y="2692400"/>
            <a:ext cx="6911975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GT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Estandarización </a:t>
            </a:r>
            <a:r>
              <a:rPr lang="es-GT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de la información que se brinda a través de los diferentes servicios de la SAT (telefónico, electrónico y presencial</a:t>
            </a:r>
            <a:r>
              <a:rPr lang="es-GT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).</a:t>
            </a:r>
            <a:endParaRPr lang="es-GT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116013" y="3482975"/>
            <a:ext cx="7127875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GT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Dinamizar </a:t>
            </a:r>
            <a:r>
              <a:rPr lang="es-GT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de forma amigable el Portal SAT a través de una adecuada segmentación de la información que permita personalizar la información de interés para el contribuyente.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1116013" y="4497388"/>
            <a:ext cx="7127875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GT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Simplificar </a:t>
            </a:r>
            <a:r>
              <a:rPr lang="es-GT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el uso de las herramientas electrónicas para el cumplimiento de las obligaciones tributarias</a:t>
            </a:r>
            <a:r>
              <a:rPr lang="es-GT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  <a:endParaRPr lang="es-GT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1116013" y="5313363"/>
            <a:ext cx="7127875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GT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Fortalecer el intercambio interinstitucional que permita obtener información para aumentar la base tributaria y robustecer los controles de fiscalización (cruces de información).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47813" y="1844675"/>
            <a:ext cx="5545137" cy="792163"/>
          </a:xfrm>
        </p:spPr>
        <p:txBody>
          <a:bodyPr/>
          <a:lstStyle/>
          <a:p>
            <a:pPr>
              <a:lnSpc>
                <a:spcPts val="2600"/>
              </a:lnSpc>
              <a:spcBef>
                <a:spcPts val="1800"/>
              </a:spcBef>
              <a:buFont typeface="Wingdings" pitchFamily="2" charset="2"/>
              <a:buChar char="ü"/>
            </a:pPr>
            <a:r>
              <a:rPr lang="es-MX" sz="2600" smtClean="0">
                <a:solidFill>
                  <a:srgbClr val="002060"/>
                </a:solidFill>
              </a:rPr>
              <a:t>Conciencia de nuestro papel dentro de la sociedad.</a:t>
            </a:r>
          </a:p>
          <a:p>
            <a:pPr>
              <a:lnSpc>
                <a:spcPts val="2600"/>
              </a:lnSpc>
              <a:spcBef>
                <a:spcPts val="1800"/>
              </a:spcBef>
              <a:buFont typeface="Wingdings" pitchFamily="2" charset="2"/>
              <a:buChar char="ü"/>
            </a:pPr>
            <a:endParaRPr lang="es-MX" sz="2600" smtClean="0">
              <a:solidFill>
                <a:srgbClr val="002060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1403350" y="2636838"/>
            <a:ext cx="669766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1403350" y="3500438"/>
            <a:ext cx="669766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1403350" y="4365625"/>
            <a:ext cx="669766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5 Grupo"/>
          <p:cNvGrpSpPr>
            <a:grpSpLocks/>
          </p:cNvGrpSpPr>
          <p:nvPr/>
        </p:nvGrpSpPr>
        <p:grpSpPr bwMode="auto">
          <a:xfrm>
            <a:off x="539750" y="817563"/>
            <a:ext cx="7920038" cy="523875"/>
            <a:chOff x="539552" y="817548"/>
            <a:chExt cx="7920880" cy="523220"/>
          </a:xfrm>
        </p:grpSpPr>
        <p:sp>
          <p:nvSpPr>
            <p:cNvPr id="24584" name="1 Rectángulo"/>
            <p:cNvSpPr>
              <a:spLocks noChangeArrowheads="1"/>
            </p:cNvSpPr>
            <p:nvPr/>
          </p:nvSpPr>
          <p:spPr bwMode="auto">
            <a:xfrm>
              <a:off x="755576" y="817548"/>
              <a:ext cx="758117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2800" b="1">
                  <a:solidFill>
                    <a:srgbClr val="1382A5"/>
                  </a:solidFill>
                  <a:latin typeface="Calibri" pitchFamily="34" charset="0"/>
                </a:rPr>
                <a:t>CULTURA TRIBUTARIA DEBE ENTENDERSE COMO: </a:t>
              </a:r>
              <a:endParaRPr lang="es-GT" sz="2800" b="1">
                <a:solidFill>
                  <a:srgbClr val="1382A5"/>
                </a:solidFill>
                <a:latin typeface="Calibri" pitchFamily="34" charset="0"/>
              </a:endParaRPr>
            </a:p>
          </p:txBody>
        </p:sp>
        <p:cxnSp>
          <p:nvCxnSpPr>
            <p:cNvPr id="12" name="11 Conector recto"/>
            <p:cNvCxnSpPr>
              <a:stCxn id="13" idx="2"/>
            </p:cNvCxnSpPr>
            <p:nvPr/>
          </p:nvCxnSpPr>
          <p:spPr>
            <a:xfrm>
              <a:off x="576069" y="1340768"/>
              <a:ext cx="7884363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12 Rectángulo"/>
            <p:cNvSpPr/>
            <p:nvPr/>
          </p:nvSpPr>
          <p:spPr>
            <a:xfrm>
              <a:off x="539552" y="909508"/>
              <a:ext cx="71446" cy="431260"/>
            </a:xfrm>
            <a:prstGeom prst="rect">
              <a:avLst/>
            </a:prstGeom>
            <a:solidFill>
              <a:srgbClr val="1382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</p:grpSp>
      <p:sp>
        <p:nvSpPr>
          <p:cNvPr id="3" name="2 Rectángulo"/>
          <p:cNvSpPr>
            <a:spLocks noChangeArrowheads="1"/>
          </p:cNvSpPr>
          <p:nvPr/>
        </p:nvSpPr>
        <p:spPr bwMode="auto">
          <a:xfrm>
            <a:off x="1547813" y="2725738"/>
            <a:ext cx="6337300" cy="76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lnSpc>
                <a:spcPts val="2600"/>
              </a:lnSpc>
              <a:spcBef>
                <a:spcPts val="1800"/>
              </a:spcBef>
              <a:buFont typeface="Wingdings" pitchFamily="2" charset="2"/>
              <a:buChar char="ü"/>
            </a:pPr>
            <a:r>
              <a:rPr lang="es-MX" sz="2600">
                <a:solidFill>
                  <a:srgbClr val="002060"/>
                </a:solidFill>
                <a:latin typeface="Calibri" pitchFamily="34" charset="0"/>
              </a:rPr>
              <a:t>Conjunto de manifestaciones que nos ayudan a generar el bien común.</a:t>
            </a:r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547813" y="3621088"/>
            <a:ext cx="6516687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lnSpc>
                <a:spcPts val="2600"/>
              </a:lnSpc>
              <a:spcBef>
                <a:spcPts val="1800"/>
              </a:spcBef>
              <a:buFont typeface="Wingdings" pitchFamily="2" charset="2"/>
              <a:buChar char="ü"/>
            </a:pPr>
            <a:r>
              <a:rPr lang="es-MX" sz="2600">
                <a:solidFill>
                  <a:srgbClr val="002060"/>
                </a:solidFill>
                <a:latin typeface="Calibri" pitchFamily="34" charset="0"/>
              </a:rPr>
              <a:t>Valores que nos ayudan a vivir en comunidad.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26 Grupo"/>
          <p:cNvGrpSpPr>
            <a:grpSpLocks/>
          </p:cNvGrpSpPr>
          <p:nvPr/>
        </p:nvGrpSpPr>
        <p:grpSpPr bwMode="auto">
          <a:xfrm>
            <a:off x="2574925" y="3933825"/>
            <a:ext cx="4014788" cy="560388"/>
            <a:chOff x="2574864" y="3933056"/>
            <a:chExt cx="4014764" cy="561117"/>
          </a:xfrm>
        </p:grpSpPr>
        <p:cxnSp>
          <p:nvCxnSpPr>
            <p:cNvPr id="28" name="27 Conector recto"/>
            <p:cNvCxnSpPr/>
            <p:nvPr/>
          </p:nvCxnSpPr>
          <p:spPr>
            <a:xfrm flipH="1">
              <a:off x="6588040" y="3933056"/>
              <a:ext cx="1588" cy="561117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29 Conector recto"/>
            <p:cNvCxnSpPr/>
            <p:nvPr/>
          </p:nvCxnSpPr>
          <p:spPr>
            <a:xfrm flipH="1">
              <a:off x="2574864" y="3933056"/>
              <a:ext cx="1588" cy="561117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25 Conector recto"/>
            <p:cNvCxnSpPr/>
            <p:nvPr/>
          </p:nvCxnSpPr>
          <p:spPr>
            <a:xfrm>
              <a:off x="2576452" y="3944183"/>
              <a:ext cx="4011588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28 Grupo"/>
          <p:cNvGrpSpPr>
            <a:grpSpLocks/>
          </p:cNvGrpSpPr>
          <p:nvPr/>
        </p:nvGrpSpPr>
        <p:grpSpPr bwMode="auto">
          <a:xfrm>
            <a:off x="1892300" y="4584700"/>
            <a:ext cx="2201863" cy="1004888"/>
            <a:chOff x="5753748" y="2578014"/>
            <a:chExt cx="4014764" cy="1713245"/>
          </a:xfrm>
        </p:grpSpPr>
        <p:cxnSp>
          <p:nvCxnSpPr>
            <p:cNvPr id="31" name="30 Conector recto"/>
            <p:cNvCxnSpPr/>
            <p:nvPr/>
          </p:nvCxnSpPr>
          <p:spPr>
            <a:xfrm flipH="1">
              <a:off x="9768512" y="3731003"/>
              <a:ext cx="0" cy="560256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31 Conector recto"/>
            <p:cNvCxnSpPr/>
            <p:nvPr/>
          </p:nvCxnSpPr>
          <p:spPr>
            <a:xfrm flipH="1">
              <a:off x="5753748" y="3731003"/>
              <a:ext cx="0" cy="560256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32 Conector recto"/>
            <p:cNvCxnSpPr/>
            <p:nvPr/>
          </p:nvCxnSpPr>
          <p:spPr>
            <a:xfrm flipH="1">
              <a:off x="7750999" y="2578014"/>
              <a:ext cx="0" cy="1152989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33 Conector recto"/>
            <p:cNvCxnSpPr/>
            <p:nvPr/>
          </p:nvCxnSpPr>
          <p:spPr>
            <a:xfrm>
              <a:off x="5753748" y="3741829"/>
              <a:ext cx="4014764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23 Conector recto"/>
          <p:cNvCxnSpPr>
            <a:stCxn id="0" idx="2"/>
          </p:cNvCxnSpPr>
          <p:nvPr/>
        </p:nvCxnSpPr>
        <p:spPr>
          <a:xfrm flipH="1">
            <a:off x="4572000" y="2781300"/>
            <a:ext cx="1588" cy="1152525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20 Grupo"/>
          <p:cNvGrpSpPr>
            <a:grpSpLocks/>
          </p:cNvGrpSpPr>
          <p:nvPr/>
        </p:nvGrpSpPr>
        <p:grpSpPr bwMode="auto">
          <a:xfrm>
            <a:off x="3278188" y="2060575"/>
            <a:ext cx="2589212" cy="720725"/>
            <a:chOff x="3278664" y="2060848"/>
            <a:chExt cx="2589480" cy="720080"/>
          </a:xfrm>
        </p:grpSpPr>
        <p:sp>
          <p:nvSpPr>
            <p:cNvPr id="6" name="5 Rectángulo redondeado"/>
            <p:cNvSpPr/>
            <p:nvPr/>
          </p:nvSpPr>
          <p:spPr>
            <a:xfrm>
              <a:off x="3278664" y="2060848"/>
              <a:ext cx="2589480" cy="720080"/>
            </a:xfrm>
            <a:prstGeom prst="roundRect">
              <a:avLst/>
            </a:prstGeom>
            <a:solidFill>
              <a:srgbClr val="1382A5"/>
            </a:solidFill>
            <a:ln>
              <a:noFill/>
            </a:ln>
            <a:effectLst>
              <a:innerShdw blurRad="482600">
                <a:prstClr val="black">
                  <a:alpha val="3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  <p:sp>
          <p:nvSpPr>
            <p:cNvPr id="25638" name="4 CuadroTexto"/>
            <p:cNvSpPr txBox="1">
              <a:spLocks noChangeArrowheads="1"/>
            </p:cNvSpPr>
            <p:nvPr/>
          </p:nvSpPr>
          <p:spPr bwMode="auto">
            <a:xfrm>
              <a:off x="3458663" y="2088465"/>
              <a:ext cx="2296489" cy="557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s-GT" b="1">
                  <a:solidFill>
                    <a:schemeClr val="bg1"/>
                  </a:solidFill>
                  <a:latin typeface="Calibri" pitchFamily="34" charset="0"/>
                </a:rPr>
                <a:t>Gerente de Atención al Contribuyente</a:t>
              </a:r>
            </a:p>
          </p:txBody>
        </p:sp>
      </p:grpSp>
      <p:grpSp>
        <p:nvGrpSpPr>
          <p:cNvPr id="22" name="21 Grupo"/>
          <p:cNvGrpSpPr>
            <a:grpSpLocks/>
          </p:cNvGrpSpPr>
          <p:nvPr/>
        </p:nvGrpSpPr>
        <p:grpSpPr bwMode="auto">
          <a:xfrm>
            <a:off x="3059113" y="3021013"/>
            <a:ext cx="3097212" cy="720725"/>
            <a:chOff x="3059832" y="3021761"/>
            <a:chExt cx="3096344" cy="720080"/>
          </a:xfrm>
        </p:grpSpPr>
        <p:sp>
          <p:nvSpPr>
            <p:cNvPr id="17" name="16 Rectángulo redondeado"/>
            <p:cNvSpPr/>
            <p:nvPr/>
          </p:nvSpPr>
          <p:spPr>
            <a:xfrm>
              <a:off x="3275856" y="3021761"/>
              <a:ext cx="2589480" cy="720080"/>
            </a:xfrm>
            <a:prstGeom prst="roundRect">
              <a:avLst/>
            </a:prstGeom>
            <a:solidFill>
              <a:srgbClr val="1382A5"/>
            </a:solidFill>
            <a:ln>
              <a:noFill/>
            </a:ln>
            <a:effectLst>
              <a:innerShdw blurRad="482600">
                <a:prstClr val="black">
                  <a:alpha val="3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  <p:sp>
          <p:nvSpPr>
            <p:cNvPr id="25634" name="6 CuadroTexto"/>
            <p:cNvSpPr txBox="1">
              <a:spLocks noChangeArrowheads="1"/>
            </p:cNvSpPr>
            <p:nvPr/>
          </p:nvSpPr>
          <p:spPr bwMode="auto">
            <a:xfrm>
              <a:off x="3059832" y="3024569"/>
              <a:ext cx="3096344" cy="557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s-GT" b="1">
                  <a:solidFill>
                    <a:schemeClr val="bg1"/>
                  </a:solidFill>
                  <a:latin typeface="Calibri" pitchFamily="34" charset="0"/>
                </a:rPr>
                <a:t>Subgerente de atención Contribuyente</a:t>
              </a:r>
            </a:p>
          </p:txBody>
        </p:sp>
      </p:grpSp>
      <p:grpSp>
        <p:nvGrpSpPr>
          <p:cNvPr id="25" name="24 Grupo"/>
          <p:cNvGrpSpPr>
            <a:grpSpLocks/>
          </p:cNvGrpSpPr>
          <p:nvPr/>
        </p:nvGrpSpPr>
        <p:grpSpPr bwMode="auto">
          <a:xfrm>
            <a:off x="1373188" y="4229100"/>
            <a:ext cx="3297237" cy="855663"/>
            <a:chOff x="1372624" y="4229335"/>
            <a:chExt cx="3298110" cy="855849"/>
          </a:xfrm>
        </p:grpSpPr>
        <p:sp>
          <p:nvSpPr>
            <p:cNvPr id="18" name="17 Rectángulo redondeado"/>
            <p:cNvSpPr/>
            <p:nvPr/>
          </p:nvSpPr>
          <p:spPr>
            <a:xfrm>
              <a:off x="1372624" y="4229335"/>
              <a:ext cx="3298110" cy="855849"/>
            </a:xfrm>
            <a:prstGeom prst="roundRect">
              <a:avLst/>
            </a:prstGeom>
            <a:solidFill>
              <a:srgbClr val="00B0F0"/>
            </a:solidFill>
            <a:ln>
              <a:noFill/>
            </a:ln>
            <a:effectLst>
              <a:innerShdw blurRad="482600">
                <a:prstClr val="black">
                  <a:alpha val="3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  <p:sp>
          <p:nvSpPr>
            <p:cNvPr id="25630" name="7 CuadroTexto"/>
            <p:cNvSpPr txBox="1">
              <a:spLocks noChangeArrowheads="1"/>
            </p:cNvSpPr>
            <p:nvPr/>
          </p:nvSpPr>
          <p:spPr bwMode="auto">
            <a:xfrm>
              <a:off x="1619672" y="4359587"/>
              <a:ext cx="2955656" cy="557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s-GT" b="1">
                  <a:solidFill>
                    <a:schemeClr val="bg1"/>
                  </a:solidFill>
                  <a:latin typeface="Calibri" pitchFamily="34" charset="0"/>
                </a:rPr>
                <a:t>División de Gestión de Servicios al Contribuyente</a:t>
              </a:r>
            </a:p>
          </p:txBody>
        </p:sp>
      </p:grpSp>
      <p:grpSp>
        <p:nvGrpSpPr>
          <p:cNvPr id="4" name="3 Grupo"/>
          <p:cNvGrpSpPr>
            <a:grpSpLocks/>
          </p:cNvGrpSpPr>
          <p:nvPr/>
        </p:nvGrpSpPr>
        <p:grpSpPr bwMode="auto">
          <a:xfrm>
            <a:off x="4873625" y="4229100"/>
            <a:ext cx="3298825" cy="855663"/>
            <a:chOff x="4874290" y="4229335"/>
            <a:chExt cx="3298110" cy="855849"/>
          </a:xfrm>
        </p:grpSpPr>
        <p:sp>
          <p:nvSpPr>
            <p:cNvPr id="19" name="18 Rectángulo redondeado"/>
            <p:cNvSpPr/>
            <p:nvPr/>
          </p:nvSpPr>
          <p:spPr>
            <a:xfrm>
              <a:off x="4874290" y="4229335"/>
              <a:ext cx="3298110" cy="855849"/>
            </a:xfrm>
            <a:prstGeom prst="roundRect">
              <a:avLst/>
            </a:prstGeom>
            <a:solidFill>
              <a:srgbClr val="00B0F0"/>
            </a:solidFill>
            <a:ln>
              <a:noFill/>
            </a:ln>
            <a:effectLst>
              <a:innerShdw blurRad="482600">
                <a:prstClr val="black">
                  <a:alpha val="3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  <p:sp>
          <p:nvSpPr>
            <p:cNvPr id="25626" name="8 CuadroTexto"/>
            <p:cNvSpPr txBox="1">
              <a:spLocks noChangeArrowheads="1"/>
            </p:cNvSpPr>
            <p:nvPr/>
          </p:nvSpPr>
          <p:spPr bwMode="auto">
            <a:xfrm>
              <a:off x="5004048" y="4297148"/>
              <a:ext cx="2975726" cy="788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s-GT" b="1">
                  <a:solidFill>
                    <a:schemeClr val="bg1"/>
                  </a:solidFill>
                  <a:latin typeface="Calibri" pitchFamily="34" charset="0"/>
                </a:rPr>
                <a:t>División de Capacitación Tributaria y Aduanera para Contribuyentes</a:t>
              </a:r>
            </a:p>
          </p:txBody>
        </p:sp>
      </p:grpSp>
      <p:grpSp>
        <p:nvGrpSpPr>
          <p:cNvPr id="3" name="2 Grupo"/>
          <p:cNvGrpSpPr>
            <a:grpSpLocks/>
          </p:cNvGrpSpPr>
          <p:nvPr/>
        </p:nvGrpSpPr>
        <p:grpSpPr bwMode="auto">
          <a:xfrm>
            <a:off x="1403350" y="5453063"/>
            <a:ext cx="1533525" cy="855662"/>
            <a:chOff x="1403648" y="5453471"/>
            <a:chExt cx="1533365" cy="855849"/>
          </a:xfrm>
        </p:grpSpPr>
        <p:sp>
          <p:nvSpPr>
            <p:cNvPr id="20" name="19 Rectángulo redondeado"/>
            <p:cNvSpPr/>
            <p:nvPr/>
          </p:nvSpPr>
          <p:spPr>
            <a:xfrm>
              <a:off x="1403648" y="5453471"/>
              <a:ext cx="1533365" cy="855849"/>
            </a:xfrm>
            <a:prstGeom prst="roundRect">
              <a:avLst/>
            </a:prstGeom>
            <a:solidFill>
              <a:srgbClr val="68AD0B"/>
            </a:solidFill>
            <a:ln>
              <a:noFill/>
            </a:ln>
            <a:effectLst>
              <a:innerShdw blurRad="482600">
                <a:prstClr val="black">
                  <a:alpha val="3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  <p:sp>
          <p:nvSpPr>
            <p:cNvPr id="25622" name="9 CuadroTexto"/>
            <p:cNvSpPr txBox="1">
              <a:spLocks noChangeArrowheads="1"/>
            </p:cNvSpPr>
            <p:nvPr/>
          </p:nvSpPr>
          <p:spPr bwMode="auto">
            <a:xfrm>
              <a:off x="1475656" y="5521284"/>
              <a:ext cx="1425238" cy="788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s-GT" b="1">
                  <a:solidFill>
                    <a:schemeClr val="bg1"/>
                  </a:solidFill>
                  <a:latin typeface="Calibri" pitchFamily="34" charset="0"/>
                </a:rPr>
                <a:t>Sección de Servicios Telefónicos</a:t>
              </a:r>
            </a:p>
          </p:txBody>
        </p:sp>
      </p:grpSp>
      <p:grpSp>
        <p:nvGrpSpPr>
          <p:cNvPr id="2" name="1 Grupo"/>
          <p:cNvGrpSpPr>
            <a:grpSpLocks/>
          </p:cNvGrpSpPr>
          <p:nvPr/>
        </p:nvGrpSpPr>
        <p:grpSpPr bwMode="auto">
          <a:xfrm>
            <a:off x="2994025" y="5453063"/>
            <a:ext cx="1793875" cy="855662"/>
            <a:chOff x="2993247" y="5453471"/>
            <a:chExt cx="1794777" cy="855849"/>
          </a:xfrm>
        </p:grpSpPr>
        <p:sp>
          <p:nvSpPr>
            <p:cNvPr id="23" name="22 Rectángulo redondeado"/>
            <p:cNvSpPr/>
            <p:nvPr/>
          </p:nvSpPr>
          <p:spPr>
            <a:xfrm>
              <a:off x="3116403" y="5453471"/>
              <a:ext cx="1533365" cy="855849"/>
            </a:xfrm>
            <a:prstGeom prst="roundRect">
              <a:avLst/>
            </a:prstGeom>
            <a:solidFill>
              <a:srgbClr val="68AD0B"/>
            </a:solidFill>
            <a:ln>
              <a:noFill/>
            </a:ln>
            <a:effectLst>
              <a:innerShdw blurRad="482600">
                <a:prstClr val="black">
                  <a:alpha val="3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  <p:sp>
          <p:nvSpPr>
            <p:cNvPr id="25618" name="10 CuadroTexto"/>
            <p:cNvSpPr txBox="1">
              <a:spLocks noChangeArrowheads="1"/>
            </p:cNvSpPr>
            <p:nvPr/>
          </p:nvSpPr>
          <p:spPr bwMode="auto">
            <a:xfrm>
              <a:off x="2993247" y="5521284"/>
              <a:ext cx="1794777" cy="788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s-GT" b="1">
                  <a:solidFill>
                    <a:schemeClr val="bg1"/>
                  </a:solidFill>
                  <a:latin typeface="Calibri" pitchFamily="34" charset="0"/>
                </a:rPr>
                <a:t>Sección de Tecnología de Servicios</a:t>
              </a:r>
            </a:p>
          </p:txBody>
        </p:sp>
      </p:grpSp>
      <p:grpSp>
        <p:nvGrpSpPr>
          <p:cNvPr id="35" name="34 Grupo"/>
          <p:cNvGrpSpPr>
            <a:grpSpLocks/>
          </p:cNvGrpSpPr>
          <p:nvPr/>
        </p:nvGrpSpPr>
        <p:grpSpPr bwMode="auto">
          <a:xfrm>
            <a:off x="971550" y="723900"/>
            <a:ext cx="7488238" cy="1100138"/>
            <a:chOff x="971600" y="723473"/>
            <a:chExt cx="7488832" cy="1099865"/>
          </a:xfrm>
        </p:grpSpPr>
        <p:sp>
          <p:nvSpPr>
            <p:cNvPr id="25611" name="11 CuadroTexto"/>
            <p:cNvSpPr txBox="1">
              <a:spLocks noChangeArrowheads="1"/>
            </p:cNvSpPr>
            <p:nvPr/>
          </p:nvSpPr>
          <p:spPr bwMode="auto">
            <a:xfrm>
              <a:off x="1187624" y="723473"/>
              <a:ext cx="7170694" cy="815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ts val="2800"/>
                </a:lnSpc>
              </a:pPr>
              <a:r>
                <a:rPr lang="es-GT" sz="2800" b="1">
                  <a:solidFill>
                    <a:srgbClr val="1382A5"/>
                  </a:solidFill>
                  <a:latin typeface="Calibri" pitchFamily="34" charset="0"/>
                </a:rPr>
                <a:t>ORGANIGRAMA DE LA GERENCIA DE ATENCIÓN AL CONTRIBUYENTE </a:t>
              </a:r>
            </a:p>
          </p:txBody>
        </p:sp>
        <p:cxnSp>
          <p:nvCxnSpPr>
            <p:cNvPr id="13" name="12 Conector recto"/>
            <p:cNvCxnSpPr/>
            <p:nvPr/>
          </p:nvCxnSpPr>
          <p:spPr>
            <a:xfrm>
              <a:off x="971600" y="1485284"/>
              <a:ext cx="7488832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13 Rectángulo"/>
            <p:cNvSpPr/>
            <p:nvPr/>
          </p:nvSpPr>
          <p:spPr>
            <a:xfrm>
              <a:off x="971600" y="764738"/>
              <a:ext cx="71444" cy="720546"/>
            </a:xfrm>
            <a:prstGeom prst="rect">
              <a:avLst/>
            </a:prstGeom>
            <a:solidFill>
              <a:srgbClr val="1382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  <p:sp>
          <p:nvSpPr>
            <p:cNvPr id="15" name="14 CuadroTexto"/>
            <p:cNvSpPr txBox="1"/>
            <p:nvPr/>
          </p:nvSpPr>
          <p:spPr>
            <a:xfrm>
              <a:off x="1228795" y="1485284"/>
              <a:ext cx="4278652" cy="33805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GT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</a:rPr>
                <a:t>Según Resolución Número SAT-S-874-2011</a:t>
              </a:r>
              <a:endParaRPr lang="es-GT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8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8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3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8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1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8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9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8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700"/>
                            </p:stCondLst>
                            <p:childTnLst>
                              <p:par>
                                <p:cTn id="2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8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8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3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8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1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8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15 Grupo"/>
          <p:cNvGrpSpPr>
            <a:grpSpLocks/>
          </p:cNvGrpSpPr>
          <p:nvPr/>
        </p:nvGrpSpPr>
        <p:grpSpPr bwMode="auto">
          <a:xfrm>
            <a:off x="611188" y="719138"/>
            <a:ext cx="7345362" cy="811212"/>
            <a:chOff x="611560" y="719505"/>
            <a:chExt cx="7344816" cy="810478"/>
          </a:xfrm>
        </p:grpSpPr>
        <p:sp>
          <p:nvSpPr>
            <p:cNvPr id="26637" name="3 Rectángulo"/>
            <p:cNvSpPr>
              <a:spLocks noChangeArrowheads="1"/>
            </p:cNvSpPr>
            <p:nvPr/>
          </p:nvSpPr>
          <p:spPr bwMode="auto">
            <a:xfrm>
              <a:off x="827584" y="719505"/>
              <a:ext cx="6768752" cy="810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ts val="2800"/>
                </a:lnSpc>
              </a:pPr>
              <a:r>
                <a:rPr lang="es-GT" sz="2800" b="1">
                  <a:solidFill>
                    <a:srgbClr val="1382A5"/>
                  </a:solidFill>
                  <a:latin typeface="Calibri" pitchFamily="34" charset="0"/>
                </a:rPr>
                <a:t>SERVICIOS DISPONIBLES PARA LA ATENCIÓN A CONTRIBUYENTES</a:t>
              </a:r>
            </a:p>
          </p:txBody>
        </p:sp>
        <p:cxnSp>
          <p:nvCxnSpPr>
            <p:cNvPr id="5" name="4 Conector recto"/>
            <p:cNvCxnSpPr/>
            <p:nvPr/>
          </p:nvCxnSpPr>
          <p:spPr>
            <a:xfrm>
              <a:off x="611560" y="1485573"/>
              <a:ext cx="7344816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5 Rectángulo"/>
            <p:cNvSpPr/>
            <p:nvPr/>
          </p:nvSpPr>
          <p:spPr>
            <a:xfrm>
              <a:off x="611560" y="763915"/>
              <a:ext cx="71432" cy="721658"/>
            </a:xfrm>
            <a:prstGeom prst="rect">
              <a:avLst/>
            </a:prstGeom>
            <a:solidFill>
              <a:srgbClr val="1382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GT"/>
            </a:p>
          </p:txBody>
        </p:sp>
      </p:grp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792163" y="1601788"/>
            <a:ext cx="73453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lnSpc>
                <a:spcPts val="19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es-GT" sz="1700">
                <a:latin typeface="Calibri" pitchFamily="34" charset="0"/>
              </a:rPr>
              <a:t>Atención de consultas a través de: Call Center, Chat, Correo electrónico.</a:t>
            </a:r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876300" y="3573463"/>
            <a:ext cx="815975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800"/>
              </a:lnSpc>
            </a:pPr>
            <a:r>
              <a:rPr lang="es-GT" sz="2800" b="1">
                <a:solidFill>
                  <a:srgbClr val="1382A5"/>
                </a:solidFill>
                <a:latin typeface="Calibri" pitchFamily="34" charset="0"/>
              </a:rPr>
              <a:t>METODOLOGÍAS DE DIVULGACIÓN DE INFORMACIÓN</a:t>
            </a:r>
          </a:p>
        </p:txBody>
      </p:sp>
      <p:cxnSp>
        <p:nvCxnSpPr>
          <p:cNvPr id="11" name="10 Conector recto"/>
          <p:cNvCxnSpPr/>
          <p:nvPr/>
        </p:nvCxnSpPr>
        <p:spPr>
          <a:xfrm>
            <a:off x="647700" y="4024313"/>
            <a:ext cx="81724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611188" y="3635375"/>
            <a:ext cx="73025" cy="388938"/>
          </a:xfrm>
          <a:prstGeom prst="rect">
            <a:avLst/>
          </a:prstGeom>
          <a:solidFill>
            <a:srgbClr val="1382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GT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792163" y="4149725"/>
            <a:ext cx="741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lnSpc>
                <a:spcPts val="19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es-GT" sz="1700">
                <a:latin typeface="Calibri" pitchFamily="34" charset="0"/>
              </a:rPr>
              <a:t>Transmisión de información tributaria y aduanera a través de las 60 pantallas instaladas en Agencias, Oficinas Tributarias y Aduanas.</a:t>
            </a:r>
          </a:p>
        </p:txBody>
      </p:sp>
      <p:sp>
        <p:nvSpPr>
          <p:cNvPr id="2" name="1 Rectángulo"/>
          <p:cNvSpPr>
            <a:spLocks noChangeArrowheads="1"/>
          </p:cNvSpPr>
          <p:nvPr/>
        </p:nvSpPr>
        <p:spPr bwMode="auto">
          <a:xfrm>
            <a:off x="792163" y="1958975"/>
            <a:ext cx="457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lnSpc>
                <a:spcPts val="19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es-GT" sz="1700">
                <a:latin typeface="Calibri" pitchFamily="34" charset="0"/>
              </a:rPr>
              <a:t>Servicios informativos: Facebook, Twitter.</a:t>
            </a:r>
          </a:p>
        </p:txBody>
      </p:sp>
      <p:sp>
        <p:nvSpPr>
          <p:cNvPr id="3" name="2 Rectángulo"/>
          <p:cNvSpPr>
            <a:spLocks noChangeArrowheads="1"/>
          </p:cNvSpPr>
          <p:nvPr/>
        </p:nvSpPr>
        <p:spPr bwMode="auto">
          <a:xfrm>
            <a:off x="792163" y="2276475"/>
            <a:ext cx="73802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lnSpc>
                <a:spcPts val="19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es-GT" sz="1700">
                <a:latin typeface="Calibri" pitchFamily="34" charset="0"/>
              </a:rPr>
              <a:t>Capacitación a contribuyentes en temas tributarios y aduaneros a través de la División de Capacitación Tributaria y Aduanera para Contribuyentes.</a:t>
            </a:r>
          </a:p>
        </p:txBody>
      </p:sp>
      <p:sp>
        <p:nvSpPr>
          <p:cNvPr id="7" name="6 Rectángulo"/>
          <p:cNvSpPr>
            <a:spLocks noChangeArrowheads="1"/>
          </p:cNvSpPr>
          <p:nvPr/>
        </p:nvSpPr>
        <p:spPr bwMode="auto">
          <a:xfrm>
            <a:off x="792163" y="2924175"/>
            <a:ext cx="73453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lnSpc>
                <a:spcPts val="19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es-GT" sz="1700">
                <a:latin typeface="Calibri" pitchFamily="34" charset="0"/>
              </a:rPr>
              <a:t>Atención a consultas bibliográficas y documentales a través de los Centros de Documentación e Información  Estadística de la SAT.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792163" y="4833938"/>
            <a:ext cx="7416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lnSpc>
                <a:spcPts val="19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es-GT" sz="1700">
                <a:latin typeface="Calibri" pitchFamily="34" charset="0"/>
              </a:rPr>
              <a:t>Distribución de material informativo impreso para ser distribuido en los puntos de atención de la SAT.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792163" y="5497513"/>
            <a:ext cx="74152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lnSpc>
                <a:spcPts val="19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es-GT" sz="1700">
                <a:latin typeface="Calibri" pitchFamily="34" charset="0"/>
              </a:rPr>
              <a:t>Orientación a  través de los servicios administrados por la GAC.</a:t>
            </a:r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792163" y="5873750"/>
            <a:ext cx="67675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lnSpc>
                <a:spcPts val="19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es-GT" sz="1700">
                <a:latin typeface="Calibri" pitchFamily="34" charset="0"/>
              </a:rPr>
              <a:t>Capacitaciones presenciales y virtuales realizadas por la División de Capacitación Tributaria y Aduanera para Contribuyentes.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 animBg="1"/>
      <p:bldP spid="14" grpId="0"/>
      <p:bldP spid="2" grpId="0"/>
      <p:bldP spid="3" grpId="0"/>
      <p:bldP spid="7" grpId="0"/>
      <p:bldP spid="8" grpId="0"/>
      <p:bldP spid="13" grpId="0"/>
      <p:bldP spid="15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</TotalTime>
  <Words>1463</Words>
  <Application>Microsoft Office PowerPoint</Application>
  <PresentationFormat>Presentación en pantalla (4:3)</PresentationFormat>
  <Paragraphs>222</Paragraphs>
  <Slides>17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3</vt:i4>
      </vt:variant>
      <vt:variant>
        <vt:lpstr>Títulos de diapositiva</vt:lpstr>
      </vt:variant>
      <vt:variant>
        <vt:i4>17</vt:i4>
      </vt:variant>
    </vt:vector>
  </HeadingPairs>
  <TitlesOfParts>
    <vt:vector size="25" baseType="lpstr">
      <vt:lpstr>Calibri</vt:lpstr>
      <vt:lpstr>Arial</vt:lpstr>
      <vt:lpstr>Wingdings</vt:lpstr>
      <vt:lpstr>AngsanaUPC</vt:lpstr>
      <vt:lpstr>Times New Roman</vt:lpstr>
      <vt:lpstr>Tema de Office</vt:lpstr>
      <vt:lpstr>Tema de Office</vt:lpstr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</vt:vector>
  </TitlesOfParts>
  <Company>Superintendencia de Administracion Tributaria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jose angel alvarez gomez</dc:creator>
  <cp:lastModifiedBy> </cp:lastModifiedBy>
  <cp:revision>118</cp:revision>
  <dcterms:created xsi:type="dcterms:W3CDTF">2011-03-04T17:53:15Z</dcterms:created>
  <dcterms:modified xsi:type="dcterms:W3CDTF">2013-10-17T08:28:49Z</dcterms:modified>
</cp:coreProperties>
</file>